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56" r:id="rId3"/>
    <p:sldId id="259" r:id="rId4"/>
    <p:sldId id="295" r:id="rId5"/>
    <p:sldId id="306" r:id="rId6"/>
    <p:sldId id="320" r:id="rId7"/>
    <p:sldId id="308" r:id="rId8"/>
    <p:sldId id="305" r:id="rId9"/>
    <p:sldId id="307" r:id="rId10"/>
    <p:sldId id="257" r:id="rId11"/>
    <p:sldId id="258" r:id="rId12"/>
    <p:sldId id="322" r:id="rId13"/>
    <p:sldId id="260" r:id="rId14"/>
    <p:sldId id="261" r:id="rId15"/>
    <p:sldId id="309" r:id="rId16"/>
    <p:sldId id="310" r:id="rId17"/>
    <p:sldId id="315" r:id="rId18"/>
    <p:sldId id="316" r:id="rId19"/>
    <p:sldId id="314" r:id="rId20"/>
    <p:sldId id="313" r:id="rId21"/>
    <p:sldId id="312" r:id="rId22"/>
    <p:sldId id="298" r:id="rId23"/>
  </p:sldIdLst>
  <p:sldSz cx="12192000" cy="6858000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9B"/>
    <a:srgbClr val="6B252B"/>
    <a:srgbClr val="CEB46D"/>
    <a:srgbClr val="E1CD86"/>
    <a:srgbClr val="E6E6E6"/>
    <a:srgbClr val="C1A4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/>
            </a:pPr>
            <a:r>
              <a:rPr lang="ru-RU" sz="1600" u="sng" dirty="0">
                <a:solidFill>
                  <a:srgbClr val="002060"/>
                </a:solidFill>
              </a:rPr>
              <a:t>Максимальная температура за неделю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960629921259844E-2"/>
          <c:y val="0.18672565222633389"/>
          <c:w val="0.90303937007874013"/>
          <c:h val="0.7609656566780742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0409-4585-8E8D-956665C422F2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3-0409-4585-8E8D-956665C422F2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5-0409-4585-8E8D-956665C422F2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B6EB-457F-9B05-7F7DB715000C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6EB-457F-9B05-7F7DB715000C}"/>
                </c:ext>
              </c:extLst>
            </c:dLbl>
            <c:dLbl>
              <c:idx val="2"/>
              <c:layout>
                <c:manualLayout>
                  <c:x val="2.222222222222223E-2"/>
                  <c:y val="0.1696113074204948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09-4585-8E8D-956665C422F2}"/>
                </c:ext>
              </c:extLst>
            </c:dLbl>
            <c:dLbl>
              <c:idx val="3"/>
              <c:layout>
                <c:manualLayout>
                  <c:x val="-8.3333333333333332E-3"/>
                  <c:y val="-3.2979234486148597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09-4585-8E8D-956665C422F2}"/>
                </c:ext>
              </c:extLst>
            </c:dLbl>
            <c:dLbl>
              <c:idx val="4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accent1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409-4585-8E8D-956665C422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Лист2!$A$1:$E$1</c:f>
              <c:numCache>
                <c:formatCode>d\-mmm</c:formatCode>
                <c:ptCount val="5"/>
                <c:pt idx="0">
                  <c:v>41715</c:v>
                </c:pt>
                <c:pt idx="1">
                  <c:v>41716</c:v>
                </c:pt>
                <c:pt idx="2">
                  <c:v>41717</c:v>
                </c:pt>
                <c:pt idx="3">
                  <c:v>41718</c:v>
                </c:pt>
                <c:pt idx="4">
                  <c:v>41719</c:v>
                </c:pt>
              </c:numCache>
            </c:numRef>
          </c:cat>
          <c:val>
            <c:numRef>
              <c:f>Лист2!$A$2:$E$2</c:f>
              <c:numCache>
                <c:formatCode>General</c:formatCode>
                <c:ptCount val="5"/>
                <c:pt idx="0">
                  <c:v>6.5</c:v>
                </c:pt>
                <c:pt idx="1">
                  <c:v>5</c:v>
                </c:pt>
                <c:pt idx="2">
                  <c:v>-0.3</c:v>
                </c:pt>
                <c:pt idx="3">
                  <c:v>-0.8</c:v>
                </c:pt>
                <c:pt idx="4">
                  <c:v>-2.9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409-4585-8E8D-956665C422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771008"/>
        <c:axId val="43772544"/>
        <c:axId val="0"/>
      </c:bar3DChart>
      <c:dateAx>
        <c:axId val="43771008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43772544"/>
        <c:crosses val="autoZero"/>
        <c:auto val="1"/>
        <c:lblOffset val="100"/>
        <c:baseTimeUnit val="days"/>
      </c:dateAx>
      <c:valAx>
        <c:axId val="437725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437710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ru-RU" sz="1600" u="sng" dirty="0">
                <a:solidFill>
                  <a:srgbClr val="002060"/>
                </a:solidFill>
              </a:rPr>
              <a:t>Минимальная температура за неделю</a:t>
            </a:r>
          </a:p>
        </c:rich>
      </c:tx>
      <c:layout>
        <c:manualLayout>
          <c:xMode val="edge"/>
          <c:yMode val="edge"/>
          <c:x val="0.19563188976377952"/>
          <c:y val="2.8169014084507043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dLbls>
            <c:dLbl>
              <c:idx val="0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596-4EFF-A013-926E5FA1F146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596-4EFF-A013-926E5FA1F1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70C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Лист2!$A$22:$E$22</c:f>
              <c:numCache>
                <c:formatCode>d\-mmm</c:formatCode>
                <c:ptCount val="5"/>
                <c:pt idx="0">
                  <c:v>41715</c:v>
                </c:pt>
                <c:pt idx="1">
                  <c:v>41716</c:v>
                </c:pt>
                <c:pt idx="2">
                  <c:v>41717</c:v>
                </c:pt>
                <c:pt idx="3">
                  <c:v>41718</c:v>
                </c:pt>
                <c:pt idx="4">
                  <c:v>41719</c:v>
                </c:pt>
              </c:numCache>
            </c:numRef>
          </c:cat>
          <c:val>
            <c:numRef>
              <c:f>Лист2!$A$23:$E$23</c:f>
              <c:numCache>
                <c:formatCode>General</c:formatCode>
                <c:ptCount val="5"/>
                <c:pt idx="0">
                  <c:v>0.6</c:v>
                </c:pt>
                <c:pt idx="1">
                  <c:v>-0.3</c:v>
                </c:pt>
                <c:pt idx="2">
                  <c:v>-3.7</c:v>
                </c:pt>
                <c:pt idx="3">
                  <c:v>3</c:v>
                </c:pt>
                <c:pt idx="4">
                  <c:v>-7.7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21-4D7C-9DD9-82B7E2E814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140032"/>
        <c:axId val="44141568"/>
      </c:lineChart>
      <c:dateAx>
        <c:axId val="44140032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44141568"/>
        <c:crosses val="autoZero"/>
        <c:auto val="1"/>
        <c:lblOffset val="100"/>
        <c:baseTimeUnit val="days"/>
      </c:dateAx>
      <c:valAx>
        <c:axId val="441415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Температура С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441400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r>
              <a:rPr lang="ru-RU" u="sng" dirty="0">
                <a:solidFill>
                  <a:schemeClr val="accent1">
                    <a:lumMod val="50000"/>
                  </a:schemeClr>
                </a:solidFill>
              </a:rPr>
              <a:t>Средняя температура за неделю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0C7D-47F0-9FC3-76B56E1C54F7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0C7D-47F0-9FC3-76B56E1C54F7}"/>
              </c:ext>
            </c:extLst>
          </c:dPt>
          <c:dLbls>
            <c:dLbl>
              <c:idx val="2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5CDF-4668-AC3B-474668F4D6AA}"/>
                </c:ext>
              </c:extLst>
            </c:dLbl>
            <c:dLbl>
              <c:idx val="3"/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CDF-4668-AC3B-474668F4D6AA}"/>
                </c:ext>
              </c:extLst>
            </c:dLbl>
            <c:dLbl>
              <c:idx val="4"/>
              <c:layout>
                <c:manualLayout>
                  <c:x val="1.0185067526415994E-16"/>
                  <c:y val="-9.2592592592592587E-3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C7D-47F0-9FC3-76B56E1C54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Лист2!$A$34:$E$34</c:f>
              <c:numCache>
                <c:formatCode>d\-mmm</c:formatCode>
                <c:ptCount val="5"/>
                <c:pt idx="0">
                  <c:v>41715</c:v>
                </c:pt>
                <c:pt idx="1">
                  <c:v>41716</c:v>
                </c:pt>
                <c:pt idx="2">
                  <c:v>41717</c:v>
                </c:pt>
                <c:pt idx="3">
                  <c:v>41718</c:v>
                </c:pt>
                <c:pt idx="4">
                  <c:v>41719</c:v>
                </c:pt>
              </c:numCache>
            </c:numRef>
          </c:cat>
          <c:val>
            <c:numRef>
              <c:f>Лист2!$A$35:$E$35</c:f>
              <c:numCache>
                <c:formatCode>General</c:formatCode>
                <c:ptCount val="5"/>
                <c:pt idx="0">
                  <c:v>4.7</c:v>
                </c:pt>
                <c:pt idx="1">
                  <c:v>2.1</c:v>
                </c:pt>
                <c:pt idx="2">
                  <c:v>-2.2000000000000002</c:v>
                </c:pt>
                <c:pt idx="3">
                  <c:v>-1.9</c:v>
                </c:pt>
                <c:pt idx="4">
                  <c:v>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C7D-47F0-9FC3-76B56E1C54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7514752"/>
        <c:axId val="47516288"/>
        <c:axId val="0"/>
      </c:bar3DChart>
      <c:dateAx>
        <c:axId val="47514752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47516288"/>
        <c:crosses val="autoZero"/>
        <c:auto val="1"/>
        <c:lblOffset val="100"/>
        <c:baseTimeUnit val="days"/>
      </c:dateAx>
      <c:valAx>
        <c:axId val="475162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475147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r>
              <a:rPr lang="ru-RU" u="sng" dirty="0">
                <a:solidFill>
                  <a:schemeClr val="accent1">
                    <a:lumMod val="50000"/>
                  </a:schemeClr>
                </a:solidFill>
              </a:rPr>
              <a:t>Изменение силы ветра</a:t>
            </a:r>
          </a:p>
        </c:rich>
      </c:tx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dLbls>
            <c:dLbl>
              <c:idx val="2"/>
              <c:layout>
                <c:manualLayout>
                  <c:x val="0"/>
                  <c:y val="6.0185185185185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82-4A59-9CBC-A71F92CC5556}"/>
                </c:ext>
              </c:extLst>
            </c:dLbl>
            <c:dLbl>
              <c:idx val="3"/>
              <c:layout>
                <c:manualLayout>
                  <c:x val="0"/>
                  <c:y val="-6.9444444444444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82-4A59-9CBC-A71F92CC55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Лист2!$A$43:$E$43</c:f>
              <c:numCache>
                <c:formatCode>d\-mmm</c:formatCode>
                <c:ptCount val="5"/>
                <c:pt idx="0">
                  <c:v>41715</c:v>
                </c:pt>
                <c:pt idx="1">
                  <c:v>41716</c:v>
                </c:pt>
                <c:pt idx="2">
                  <c:v>41717</c:v>
                </c:pt>
                <c:pt idx="3">
                  <c:v>41718</c:v>
                </c:pt>
                <c:pt idx="4">
                  <c:v>41719</c:v>
                </c:pt>
              </c:numCache>
            </c:numRef>
          </c:cat>
          <c:val>
            <c:numRef>
              <c:f>Лист2!$A$44:$E$44</c:f>
              <c:numCache>
                <c:formatCode>General</c:formatCode>
                <c:ptCount val="5"/>
                <c:pt idx="0">
                  <c:v>11.5</c:v>
                </c:pt>
                <c:pt idx="1">
                  <c:v>8</c:v>
                </c:pt>
                <c:pt idx="2">
                  <c:v>4.5</c:v>
                </c:pt>
                <c:pt idx="3">
                  <c:v>5.2</c:v>
                </c:pt>
                <c:pt idx="4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F82-4A59-9CBC-A71F92CC55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588096"/>
        <c:axId val="47589632"/>
      </c:lineChart>
      <c:dateAx>
        <c:axId val="47588096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47589632"/>
        <c:crosses val="autoZero"/>
        <c:auto val="1"/>
        <c:lblOffset val="100"/>
        <c:baseTimeUnit val="days"/>
      </c:dateAx>
      <c:valAx>
        <c:axId val="475896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ru-RU" sz="1200"/>
                  <a:t>Сила ветра (м/сек)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47588096"/>
        <c:crosses val="autoZero"/>
        <c:crossBetween val="between"/>
      </c:valAx>
    </c:plotArea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r>
              <a:rPr lang="ru-RU" u="sng" dirty="0">
                <a:solidFill>
                  <a:schemeClr val="accent1">
                    <a:lumMod val="50000"/>
                  </a:schemeClr>
                </a:solidFill>
              </a:rPr>
              <a:t>Сила</a:t>
            </a:r>
            <a:r>
              <a:rPr lang="ru-RU" u="sng" baseline="0" dirty="0">
                <a:solidFill>
                  <a:schemeClr val="accent1">
                    <a:lumMod val="50000"/>
                  </a:schemeClr>
                </a:solidFill>
              </a:rPr>
              <a:t> ветра (м\сек)</a:t>
            </a:r>
            <a:endParaRPr lang="ru-RU" u="sng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</c:title>
    <c:autoTitleDeleted val="0"/>
    <c:plotArea>
      <c:layout/>
      <c:radarChart>
        <c:radarStyle val="marker"/>
        <c:varyColors val="0"/>
        <c:ser>
          <c:idx val="0"/>
          <c:order val="0"/>
          <c:cat>
            <c:strRef>
              <c:f>Лист2!$A$62:$E$62</c:f>
              <c:strCache>
                <c:ptCount val="5"/>
                <c:pt idx="0">
                  <c:v>п</c:v>
                </c:pt>
                <c:pt idx="1">
                  <c:v>в</c:v>
                </c:pt>
                <c:pt idx="2">
                  <c:v>с</c:v>
                </c:pt>
                <c:pt idx="3">
                  <c:v>ч</c:v>
                </c:pt>
                <c:pt idx="4">
                  <c:v>п</c:v>
                </c:pt>
              </c:strCache>
            </c:strRef>
          </c:cat>
          <c:val>
            <c:numRef>
              <c:f>Лист2!$A$63:$E$63</c:f>
              <c:numCache>
                <c:formatCode>General</c:formatCode>
                <c:ptCount val="5"/>
                <c:pt idx="0">
                  <c:v>11.5</c:v>
                </c:pt>
                <c:pt idx="1">
                  <c:v>8</c:v>
                </c:pt>
                <c:pt idx="2">
                  <c:v>4.5</c:v>
                </c:pt>
                <c:pt idx="3">
                  <c:v>5.2</c:v>
                </c:pt>
                <c:pt idx="4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B1-4DE4-A4C3-6FE218920D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611776"/>
        <c:axId val="167851136"/>
      </c:radarChart>
      <c:catAx>
        <c:axId val="167611776"/>
        <c:scaling>
          <c:orientation val="minMax"/>
        </c:scaling>
        <c:delete val="0"/>
        <c:axPos val="b"/>
        <c:majorGridlines/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/>
            </a:pPr>
            <a:endParaRPr lang="ru-RU"/>
          </a:p>
        </c:txPr>
        <c:crossAx val="167851136"/>
        <c:crosses val="autoZero"/>
        <c:auto val="1"/>
        <c:lblAlgn val="ctr"/>
        <c:lblOffset val="100"/>
        <c:noMultiLvlLbl val="0"/>
      </c:catAx>
      <c:valAx>
        <c:axId val="16785113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6761177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8B6D-81EF-4D99-96ED-8F39F5B4E1AE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77B85-EF9C-44C2-8558-67D255C1B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8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9B736-F06E-47DF-88EF-3DE5D6510D56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947D9-956D-4B17-85BC-58E5F7179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4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6698-166F-461B-A59E-BBB4E48C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894892-ECAE-42C7-BCFC-BF557E0C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86C727-F8BE-4A8F-B712-C60F94D9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4CCB9-B8AA-4711-B50A-275DC65A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C5DAEB-88EC-44E9-B0B2-5CFB43F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A5632-4E67-4E27-9F9A-D6AA0AB3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77C6EF-62B2-44F4-90F5-0B4B8D27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6A1D50-1AA8-41B8-8625-45D66C47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E3FDE3-5245-4038-881F-09F81A2C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E54986-1DEF-4663-84F6-EA2BAA40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33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6BA058-5B4E-4DD2-93F6-D9BF80FF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B6DD4C-2A92-44C9-906C-04EB54A57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3F2565-8F0E-496C-B5FD-6BDCB00A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3D32A-382F-4EC8-8895-C5224407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E4AD41-7B8A-4073-9FC2-14199316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98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A129-F409-4258-A2FC-A99D4045B271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FE60-4D79-4213-A4FC-5C7882346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020290"/>
      </p:ext>
    </p:extLst>
  </p:cSld>
  <p:clrMapOvr>
    <a:masterClrMapping/>
  </p:clrMapOvr>
  <p:transition>
    <p:pull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A129-F409-4258-A2FC-A99D4045B271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FE60-4D79-4213-A4FC-5C7882346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794054"/>
      </p:ext>
    </p:extLst>
  </p:cSld>
  <p:clrMapOvr>
    <a:masterClrMapping/>
  </p:clrMapOvr>
  <p:transition>
    <p:pull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A129-F409-4258-A2FC-A99D4045B271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FE60-4D79-4213-A4FC-5C7882346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070182"/>
      </p:ext>
    </p:extLst>
  </p:cSld>
  <p:clrMapOvr>
    <a:masterClrMapping/>
  </p:clrMapOvr>
  <p:transition>
    <p:pull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A129-F409-4258-A2FC-A99D4045B271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FE60-4D79-4213-A4FC-5C7882346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88424"/>
      </p:ext>
    </p:extLst>
  </p:cSld>
  <p:clrMapOvr>
    <a:masterClrMapping/>
  </p:clrMapOvr>
  <p:transition>
    <p:pull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A129-F409-4258-A2FC-A99D4045B271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FE60-4D79-4213-A4FC-5C7882346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138848"/>
      </p:ext>
    </p:extLst>
  </p:cSld>
  <p:clrMapOvr>
    <a:masterClrMapping/>
  </p:clrMapOvr>
  <p:transition>
    <p:pull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A129-F409-4258-A2FC-A99D4045B271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FE60-4D79-4213-A4FC-5C7882346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85652"/>
      </p:ext>
    </p:extLst>
  </p:cSld>
  <p:clrMapOvr>
    <a:masterClrMapping/>
  </p:clrMapOvr>
  <p:transition>
    <p:pull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A129-F409-4258-A2FC-A99D4045B271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FE60-4D79-4213-A4FC-5C7882346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569834"/>
      </p:ext>
    </p:extLst>
  </p:cSld>
  <p:clrMapOvr>
    <a:masterClrMapping/>
  </p:clrMapOvr>
  <p:transition>
    <p:pull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A129-F409-4258-A2FC-A99D4045B271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FE60-4D79-4213-A4FC-5C7882346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240097"/>
      </p:ext>
    </p:extLst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B95C6-DFF8-45E2-83DD-780DF2E2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092916-C717-4D47-86DC-F3A2DC3EE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BF80FC-B68D-44F8-91DD-62C9AF0D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3A2E28-D592-4B7C-B77E-CE8C2407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C97A5-12F5-4E66-8241-000390CB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55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A129-F409-4258-A2FC-A99D4045B271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FE60-4D79-4213-A4FC-5C7882346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352209"/>
      </p:ext>
    </p:extLst>
  </p:cSld>
  <p:clrMapOvr>
    <a:masterClrMapping/>
  </p:clrMapOvr>
  <p:transition>
    <p:pull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A129-F409-4258-A2FC-A99D4045B271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FE60-4D79-4213-A4FC-5C7882346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371406"/>
      </p:ext>
    </p:extLst>
  </p:cSld>
  <p:clrMapOvr>
    <a:masterClrMapping/>
  </p:clrMapOvr>
  <p:transition>
    <p:pull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9A129-F409-4258-A2FC-A99D4045B271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AFE60-4D79-4213-A4FC-5C7882346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524272"/>
      </p:ext>
    </p:extLst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DFC1E-940E-48AB-A371-1A4C9B5C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6725E4-F9EE-41CE-8C56-D1171C36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941D28-B29A-4267-BB67-B8C170A3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97E7B-937B-4502-BBAD-9A9745B6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3AC72-926F-482F-983A-2C5CED1E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0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A0A22-19A1-49DF-B314-2C501CD3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CC7152-4DE4-492D-AF54-74F94AE3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B5D91B-0079-4AAD-A37F-5B8999EC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BD703A-AE4A-49E5-AC2C-6210FE0A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DEB8FE-23BD-4B32-B261-C9D4E791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DC8B72-CD39-4F48-94AD-2E4BB24F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5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CE2B8-A462-4C77-B905-55B7CBF6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CC6BA0-0A51-4357-B621-9194FF07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6DDB8-A22A-4C96-916B-A5AEB1B40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6D44DE-D051-4502-B635-F705BCC1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D4A6E9-9F08-426B-997B-98DFF1C1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E88C02-B8C0-47C1-8F6A-55BAEF9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79C559-B935-43FC-AE17-7ACE519E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D43337-2E6C-4A1F-98CD-2CEFC9E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1E936-E4D9-4E4D-ADE7-F39D1326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F84FA-1D93-4F32-830B-B851D26D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C7CA81-A9CE-4B2E-B2CD-379A209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7A4359-77A6-412C-A42C-3F51E78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0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589994-EEB8-45D1-97F7-9D959A1E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F9C240-494E-4180-9F23-7B686FB9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619552-9072-4A5A-A343-9F851375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7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2EC73-6321-41CB-8917-DCCEF5FD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C611AF-5A31-49B6-BCD3-3F1CBE2B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756F70-2B6D-445D-8F7E-FCC6583DF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716149-F811-499B-87F6-072A0A8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12CBFB-AC00-4272-A305-4EF0B176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8DBE7A-67A4-49BA-AECA-CAC8A3B3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35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E7B3B-4560-47AF-AB4B-5B1FBD1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632F6-5193-4315-9121-7FF26CCDC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51B014-1697-4FB7-A41D-E42CBB304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F8EF33-288F-43F6-A476-45F7B5B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B5659E-D2C4-42BB-B4AA-79F8CCD9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7CA453-3F8E-48E9-B8C8-2E333CF6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9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2CDC0-B6AA-448A-8D9E-0AD0DAC6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40EACB-26D8-4C43-9155-84ACEAB1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B0D4D-7C0B-4686-B7CC-D396F337D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B384-3352-4083-9335-8E7F8E6CB22B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A07E3E-6E61-47D5-9A17-976FCB73B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73D795-DA8B-4C42-A1CE-F934FF5D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9A129-F409-4258-A2FC-A99D4045B271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AFE60-4D79-4213-A4FC-5C7882346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5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76" y="7064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624" y="109298"/>
            <a:ext cx="11474712" cy="809627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2F2E2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НЕДЕЛЯ ОТКРЫТЫХ ВСТРЕЧ </a:t>
            </a:r>
            <a:r>
              <a:rPr lang="en-US" sz="1800" b="1" dirty="0">
                <a:solidFill>
                  <a:srgbClr val="2F2E2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2F2E2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«МЫ ВМЕСТЕ: ПАРТНЁРСКИЕ И МЕТОДИЧЕСКИЕ КОНТАКТЫ РАЗВИВАЮТСЯ»</a:t>
            </a:r>
            <a:endParaRPr lang="ru-RU" sz="1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762892" y="5069682"/>
            <a:ext cx="5026790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2023 год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215841" y="2716213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768867" y="4490180"/>
            <a:ext cx="8921310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endParaRPr lang="ru-RU" sz="2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«Педагогические находки и инновации».</a:t>
            </a:r>
          </a:p>
          <a:p>
            <a:pPr>
              <a:lnSpc>
                <a:spcPct val="100000"/>
              </a:lnSpc>
            </a:pPr>
            <a:r>
              <a:rPr lang="ru-RU" sz="2000" b="1" i="1" dirty="0">
                <a:solidFill>
                  <a:srgbClr val="005D9B"/>
                </a:solidFill>
                <a:latin typeface="Trebuchet MS" panose="020B0603020202020204" pitchFamily="34" charset="0"/>
              </a:rPr>
              <a:t>Презентация опыта использования современных </a:t>
            </a:r>
          </a:p>
          <a:p>
            <a:pPr>
              <a:lnSpc>
                <a:spcPct val="100000"/>
              </a:lnSpc>
            </a:pPr>
            <a:r>
              <a:rPr lang="ru-RU" sz="2000" b="1" i="1" dirty="0">
                <a:solidFill>
                  <a:srgbClr val="005D9B"/>
                </a:solidFill>
                <a:latin typeface="Trebuchet MS" panose="020B0603020202020204" pitchFamily="34" charset="0"/>
              </a:rPr>
              <a:t>педагогических технологий, методических решений </a:t>
            </a:r>
          </a:p>
          <a:p>
            <a:pPr>
              <a:lnSpc>
                <a:spcPct val="100000"/>
              </a:lnSpc>
            </a:pPr>
            <a:r>
              <a:rPr lang="ru-RU" sz="2000" b="1" i="1" dirty="0">
                <a:solidFill>
                  <a:srgbClr val="005D9B"/>
                </a:solidFill>
                <a:latin typeface="Trebuchet MS" panose="020B0603020202020204" pitchFamily="34" charset="0"/>
              </a:rPr>
              <a:t>в практике образовательного процесса</a:t>
            </a:r>
            <a:r>
              <a:rPr lang="ru-RU" sz="2800" b="1" i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МБОУ «</a:t>
            </a:r>
            <a:r>
              <a:rPr lang="ru-RU" sz="2400" b="1" dirty="0" err="1">
                <a:solidFill>
                  <a:srgbClr val="005D9B"/>
                </a:solidFill>
                <a:latin typeface="Trebuchet MS" panose="020B0603020202020204" pitchFamily="34" charset="0"/>
              </a:rPr>
              <a:t>Унъюганская</a:t>
            </a:r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 СОШ №1»</a:t>
            </a:r>
          </a:p>
          <a:p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F3AE35-F9D6-47FB-9F16-FA09567D12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55" y="287218"/>
            <a:ext cx="831490" cy="1020234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9325EE78-CB32-460F-867D-3829E752DC0B}"/>
              </a:ext>
            </a:extLst>
          </p:cNvPr>
          <p:cNvSpPr/>
          <p:nvPr/>
        </p:nvSpPr>
        <p:spPr>
          <a:xfrm>
            <a:off x="2098754" y="2586928"/>
            <a:ext cx="2209800" cy="22193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9CA740-1771-442A-A8E7-E51B151B2E56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6" r="12909"/>
          <a:stretch/>
        </p:blipFill>
        <p:spPr bwMode="auto">
          <a:xfrm>
            <a:off x="2548919" y="2845267"/>
            <a:ext cx="1343025" cy="1405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D6FA199-BCDB-4EC8-AED2-DD91D5B8EAE8}"/>
              </a:ext>
            </a:extLst>
          </p:cNvPr>
          <p:cNvSpPr/>
          <p:nvPr/>
        </p:nvSpPr>
        <p:spPr>
          <a:xfrm>
            <a:off x="2416660" y="4186566"/>
            <a:ext cx="1545820" cy="38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b="1" dirty="0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lang="ru-RU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err="1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lang="ru-RU" sz="900" b="1" dirty="0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lang="ru-RU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7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7116" y="142852"/>
            <a:ext cx="72086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Карта погоды</a:t>
            </a:r>
          </a:p>
          <a:p>
            <a:pPr algn="ctr"/>
            <a:r>
              <a:rPr lang="ru-RU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по фактическим данным за 18.03.2023 - ВТОРНИК в </a:t>
            </a:r>
            <a:r>
              <a:rPr lang="ru-RU" sz="2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п.Унъюган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050" name="Picture 2" descr="\\192.168.10.8\school-student\СЕМИНАР\Карта Вторник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1000108"/>
            <a:ext cx="6372240" cy="5310200"/>
          </a:xfrm>
          <a:prstGeom prst="rect">
            <a:avLst/>
          </a:prstGeom>
          <a:noFill/>
        </p:spPr>
      </p:pic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5921435" y="3933056"/>
          <a:ext cx="4572000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10.8\school-student\СЕМИНАР\Карта_сред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21" y="1124744"/>
            <a:ext cx="6029337" cy="517764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726306" y="142852"/>
            <a:ext cx="68912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Карта погоды</a:t>
            </a:r>
          </a:p>
          <a:p>
            <a:pPr algn="ctr"/>
            <a:r>
              <a:rPr lang="ru-RU" sz="20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по фактическим данным за 19.03.2023 - СРЕДА в </a:t>
            </a:r>
            <a:r>
              <a:rPr lang="ru-RU" sz="2000" b="1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п.Унъюган</a:t>
            </a:r>
            <a:endParaRPr lang="ru-RU" sz="20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5951984" y="40050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7867" y="142852"/>
            <a:ext cx="70791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Карта погоды</a:t>
            </a:r>
          </a:p>
          <a:p>
            <a:pPr algn="ctr"/>
            <a:r>
              <a:rPr lang="ru-RU" sz="2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по фактическим данным за 20.03.2023 - ЧЕТВЕРГ в </a:t>
            </a:r>
            <a:r>
              <a:rPr lang="ru-RU" sz="2000" b="1" dirty="0" err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п.Унъюган</a:t>
            </a:r>
            <a:endParaRPr lang="ru-RU" sz="2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4098" name="Picture 2" descr="\\192.168.10.8\school-student\СЕМИНАР\Карта четверг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973849"/>
            <a:ext cx="6800868" cy="5667390"/>
          </a:xfrm>
          <a:prstGeom prst="rect">
            <a:avLst/>
          </a:prstGeom>
          <a:noFill/>
        </p:spPr>
      </p:pic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5951984" y="38980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02928" y="214290"/>
            <a:ext cx="72548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Карта погоды</a:t>
            </a:r>
          </a:p>
          <a:p>
            <a:pPr lvl="0" algn="ctr"/>
            <a:r>
              <a:rPr lang="ru-RU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 фактическим данным за 21.03.2023 - ПЯТНИЦА в </a:t>
            </a:r>
            <a:r>
              <a:rPr lang="ru-RU" sz="2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п.Унъюган</a:t>
            </a:r>
            <a:endParaRPr lang="ru-RU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\\192.168.0.8\school-student\СЕМИНАР\Пятница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158" y="1142985"/>
            <a:ext cx="6215106" cy="517925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596330" y="1345156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= -5</a:t>
            </a:r>
            <a:endParaRPr lang="ru-RU" dirty="0"/>
          </a:p>
        </p:txBody>
      </p:sp>
      <p:sp>
        <p:nvSpPr>
          <p:cNvPr id="1027" name="7-конечная звезда 4"/>
          <p:cNvSpPr>
            <a:spLocks/>
          </p:cNvSpPr>
          <p:nvPr/>
        </p:nvSpPr>
        <p:spPr bwMode="auto">
          <a:xfrm>
            <a:off x="8667768" y="1857364"/>
            <a:ext cx="304800" cy="266700"/>
          </a:xfrm>
          <a:custGeom>
            <a:avLst/>
            <a:gdLst>
              <a:gd name="T0" fmla="*/ -1 w 304800"/>
              <a:gd name="T1" fmla="*/ 171517 h 266700"/>
              <a:gd name="T2" fmla="*/ 46936 w 304800"/>
              <a:gd name="T3" fmla="*/ 118693 h 266700"/>
              <a:gd name="T4" fmla="*/ 30185 w 304800"/>
              <a:gd name="T5" fmla="*/ 52823 h 266700"/>
              <a:gd name="T6" fmla="*/ 105464 w 304800"/>
              <a:gd name="T7" fmla="*/ 52824 h 266700"/>
              <a:gd name="T8" fmla="*/ 152400 w 304800"/>
              <a:gd name="T9" fmla="*/ 0 h 266700"/>
              <a:gd name="T10" fmla="*/ 199336 w 304800"/>
              <a:gd name="T11" fmla="*/ 52824 h 266700"/>
              <a:gd name="T12" fmla="*/ 274615 w 304800"/>
              <a:gd name="T13" fmla="*/ 52823 h 266700"/>
              <a:gd name="T14" fmla="*/ 257864 w 304800"/>
              <a:gd name="T15" fmla="*/ 118693 h 266700"/>
              <a:gd name="T16" fmla="*/ 304801 w 304800"/>
              <a:gd name="T17" fmla="*/ 171517 h 266700"/>
              <a:gd name="T18" fmla="*/ 236976 w 304800"/>
              <a:gd name="T19" fmla="*/ 200831 h 266700"/>
              <a:gd name="T20" fmla="*/ 220224 w 304800"/>
              <a:gd name="T21" fmla="*/ 266701 h 266700"/>
              <a:gd name="T22" fmla="*/ 152400 w 304800"/>
              <a:gd name="T23" fmla="*/ 237386 h 266700"/>
              <a:gd name="T24" fmla="*/ 84576 w 304800"/>
              <a:gd name="T25" fmla="*/ 266701 h 266700"/>
              <a:gd name="T26" fmla="*/ 67824 w 304800"/>
              <a:gd name="T27" fmla="*/ 200831 h 266700"/>
              <a:gd name="T28" fmla="*/ -1 w 304800"/>
              <a:gd name="T29" fmla="*/ 171517 h 2667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04800" h="266700">
                <a:moveTo>
                  <a:pt x="-1" y="171517"/>
                </a:moveTo>
                <a:lnTo>
                  <a:pt x="46936" y="118693"/>
                </a:lnTo>
                <a:lnTo>
                  <a:pt x="30185" y="52823"/>
                </a:lnTo>
                <a:lnTo>
                  <a:pt x="105464" y="52824"/>
                </a:lnTo>
                <a:lnTo>
                  <a:pt x="152400" y="0"/>
                </a:lnTo>
                <a:lnTo>
                  <a:pt x="199336" y="52824"/>
                </a:lnTo>
                <a:lnTo>
                  <a:pt x="274615" y="52823"/>
                </a:lnTo>
                <a:lnTo>
                  <a:pt x="257864" y="118693"/>
                </a:lnTo>
                <a:lnTo>
                  <a:pt x="304801" y="171517"/>
                </a:lnTo>
                <a:lnTo>
                  <a:pt x="236976" y="200831"/>
                </a:lnTo>
                <a:lnTo>
                  <a:pt x="220224" y="266701"/>
                </a:lnTo>
                <a:lnTo>
                  <a:pt x="152400" y="237386"/>
                </a:lnTo>
                <a:lnTo>
                  <a:pt x="84576" y="266701"/>
                </a:lnTo>
                <a:lnTo>
                  <a:pt x="67824" y="200831"/>
                </a:lnTo>
                <a:lnTo>
                  <a:pt x="-1" y="171517"/>
                </a:lnTo>
                <a:close/>
              </a:path>
            </a:pathLst>
          </a:cu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137892" y="1845222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снег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8596330" y="2357430"/>
            <a:ext cx="42862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120700" y="2202412"/>
            <a:ext cx="11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изотерма</a:t>
            </a:r>
          </a:p>
        </p:txBody>
      </p:sp>
      <p:cxnSp>
        <p:nvCxnSpPr>
          <p:cNvPr id="1028" name="Прямая со стрелкой 82"/>
          <p:cNvCxnSpPr>
            <a:cxnSpLocks noChangeShapeType="1"/>
          </p:cNvCxnSpPr>
          <p:nvPr/>
        </p:nvCxnSpPr>
        <p:spPr bwMode="auto">
          <a:xfrm>
            <a:off x="8667768" y="2714622"/>
            <a:ext cx="266700" cy="285750"/>
          </a:xfrm>
          <a:prstGeom prst="straightConnector1">
            <a:avLst/>
          </a:prstGeom>
          <a:noFill/>
          <a:ln w="38100">
            <a:solidFill>
              <a:srgbClr val="D7195D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4" name="TextBox 13"/>
          <p:cNvSpPr txBox="1"/>
          <p:nvPr/>
        </p:nvSpPr>
        <p:spPr>
          <a:xfrm>
            <a:off x="9118024" y="2571745"/>
            <a:ext cx="154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направление </a:t>
            </a:r>
          </a:p>
          <a:p>
            <a:r>
              <a:rPr lang="ru-RU" dirty="0"/>
              <a:t>ветра</a:t>
            </a:r>
          </a:p>
        </p:txBody>
      </p:sp>
      <p:grpSp>
        <p:nvGrpSpPr>
          <p:cNvPr id="2" name="Группа 2"/>
          <p:cNvGrpSpPr>
            <a:grpSpLocks/>
          </p:cNvGrpSpPr>
          <p:nvPr/>
        </p:nvGrpSpPr>
        <p:grpSpPr bwMode="auto">
          <a:xfrm>
            <a:off x="8596330" y="3500439"/>
            <a:ext cx="500066" cy="187525"/>
            <a:chOff x="0" y="0"/>
            <a:chExt cx="15240" cy="5715"/>
          </a:xfrm>
        </p:grpSpPr>
        <p:sp>
          <p:nvSpPr>
            <p:cNvPr id="17" name="Облако 17"/>
            <p:cNvSpPr>
              <a:spLocks/>
            </p:cNvSpPr>
            <p:nvPr/>
          </p:nvSpPr>
          <p:spPr bwMode="auto">
            <a:xfrm>
              <a:off x="952" y="0"/>
              <a:ext cx="12097" cy="4381"/>
            </a:xfrm>
            <a:custGeom>
              <a:avLst/>
              <a:gdLst>
                <a:gd name="T0" fmla="*/ 131412 w 43200"/>
                <a:gd name="T1" fmla="*/ 265497 h 43200"/>
                <a:gd name="T2" fmla="*/ 60484 w 43200"/>
                <a:gd name="T3" fmla="*/ 257413 h 43200"/>
                <a:gd name="T4" fmla="*/ 193996 w 43200"/>
                <a:gd name="T5" fmla="*/ 353958 h 43200"/>
                <a:gd name="T6" fmla="*/ 162970 w 43200"/>
                <a:gd name="T7" fmla="*/ 357823 h 43200"/>
                <a:gd name="T8" fmla="*/ 461413 w 43200"/>
                <a:gd name="T9" fmla="*/ 396465 h 43200"/>
                <a:gd name="T10" fmla="*/ 442707 w 43200"/>
                <a:gd name="T11" fmla="*/ 378817 h 43200"/>
                <a:gd name="T12" fmla="*/ 807206 w 43200"/>
                <a:gd name="T13" fmla="*/ 352457 h 43200"/>
                <a:gd name="T14" fmla="*/ 799730 w 43200"/>
                <a:gd name="T15" fmla="*/ 371819 h 43200"/>
                <a:gd name="T16" fmla="*/ 955671 w 43200"/>
                <a:gd name="T17" fmla="*/ 232808 h 43200"/>
                <a:gd name="T18" fmla="*/ 1046705 w 43200"/>
                <a:gd name="T19" fmla="*/ 305184 h 43200"/>
                <a:gd name="T20" fmla="*/ 1170417 w 43200"/>
                <a:gd name="T21" fmla="*/ 155726 h 43200"/>
                <a:gd name="T22" fmla="*/ 1129870 w 43200"/>
                <a:gd name="T23" fmla="*/ 182867 h 43200"/>
                <a:gd name="T24" fmla="*/ 1073139 w 43200"/>
                <a:gd name="T25" fmla="*/ 55032 h 43200"/>
                <a:gd name="T26" fmla="*/ 1075267 w 43200"/>
                <a:gd name="T27" fmla="*/ 67852 h 43200"/>
                <a:gd name="T28" fmla="*/ 814234 w 43200"/>
                <a:gd name="T29" fmla="*/ 40083 h 43200"/>
                <a:gd name="T30" fmla="*/ 835012 w 43200"/>
                <a:gd name="T31" fmla="*/ 23733 h 43200"/>
                <a:gd name="T32" fmla="*/ 619986 w 43200"/>
                <a:gd name="T33" fmla="*/ 47872 h 43200"/>
                <a:gd name="T34" fmla="*/ 630039 w 43200"/>
                <a:gd name="T35" fmla="*/ 33774 h 43200"/>
                <a:gd name="T36" fmla="*/ 392024 w 43200"/>
                <a:gd name="T37" fmla="*/ 52659 h 43200"/>
                <a:gd name="T38" fmla="*/ 428427 w 43200"/>
                <a:gd name="T39" fmla="*/ 66331 h 43200"/>
                <a:gd name="T40" fmla="*/ 115563 w 43200"/>
                <a:gd name="T41" fmla="*/ 160138 h 43200"/>
                <a:gd name="T42" fmla="*/ 109207 w 43200"/>
                <a:gd name="T43" fmla="*/ 145746 h 432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3200" h="43200">
                  <a:moveTo>
                    <a:pt x="3900" y="14370"/>
                  </a:moveTo>
                  <a:cubicBezTo>
                    <a:pt x="3629" y="11657"/>
                    <a:pt x="4261" y="8921"/>
                    <a:pt x="5623" y="6907"/>
                  </a:cubicBezTo>
                  <a:cubicBezTo>
                    <a:pt x="7775" y="3726"/>
                    <a:pt x="11264" y="3017"/>
                    <a:pt x="14005" y="5202"/>
                  </a:cubicBezTo>
                  <a:cubicBezTo>
                    <a:pt x="15678" y="909"/>
                    <a:pt x="19914" y="22"/>
                    <a:pt x="22456" y="3432"/>
                  </a:cubicBezTo>
                  <a:cubicBezTo>
                    <a:pt x="23097" y="1683"/>
                    <a:pt x="24328" y="474"/>
                    <a:pt x="25749" y="200"/>
                  </a:cubicBezTo>
                  <a:cubicBezTo>
                    <a:pt x="27313" y="-102"/>
                    <a:pt x="28875" y="770"/>
                    <a:pt x="29833" y="2481"/>
                  </a:cubicBezTo>
                  <a:cubicBezTo>
                    <a:pt x="31215" y="267"/>
                    <a:pt x="33501" y="-460"/>
                    <a:pt x="35463" y="690"/>
                  </a:cubicBezTo>
                  <a:cubicBezTo>
                    <a:pt x="36958" y="1566"/>
                    <a:pt x="38030" y="3400"/>
                    <a:pt x="38318" y="5576"/>
                  </a:cubicBezTo>
                  <a:cubicBezTo>
                    <a:pt x="40046" y="6218"/>
                    <a:pt x="41422" y="7998"/>
                    <a:pt x="41982" y="10318"/>
                  </a:cubicBezTo>
                  <a:cubicBezTo>
                    <a:pt x="42389" y="12002"/>
                    <a:pt x="42331" y="13831"/>
                    <a:pt x="41818" y="15460"/>
                  </a:cubicBezTo>
                  <a:cubicBezTo>
                    <a:pt x="43079" y="17694"/>
                    <a:pt x="43520" y="20590"/>
                    <a:pt x="43016" y="23322"/>
                  </a:cubicBezTo>
                  <a:cubicBezTo>
                    <a:pt x="42346" y="26954"/>
                    <a:pt x="40128" y="29674"/>
                    <a:pt x="37404" y="30204"/>
                  </a:cubicBezTo>
                  <a:cubicBezTo>
                    <a:pt x="37391" y="32471"/>
                    <a:pt x="36658" y="34621"/>
                    <a:pt x="35395" y="36101"/>
                  </a:cubicBezTo>
                  <a:cubicBezTo>
                    <a:pt x="33476" y="38350"/>
                    <a:pt x="30704" y="38639"/>
                    <a:pt x="28555" y="36815"/>
                  </a:cubicBezTo>
                  <a:cubicBezTo>
                    <a:pt x="27860" y="39948"/>
                    <a:pt x="25999" y="42343"/>
                    <a:pt x="23667" y="43106"/>
                  </a:cubicBezTo>
                  <a:cubicBezTo>
                    <a:pt x="20919" y="44005"/>
                    <a:pt x="18051" y="42473"/>
                    <a:pt x="16480" y="39266"/>
                  </a:cubicBezTo>
                  <a:cubicBezTo>
                    <a:pt x="12772" y="42310"/>
                    <a:pt x="7956" y="40599"/>
                    <a:pt x="5804" y="35472"/>
                  </a:cubicBezTo>
                  <a:cubicBezTo>
                    <a:pt x="3690" y="35809"/>
                    <a:pt x="1705" y="34024"/>
                    <a:pt x="1110" y="31250"/>
                  </a:cubicBezTo>
                  <a:cubicBezTo>
                    <a:pt x="679" y="29243"/>
                    <a:pt x="1060" y="27077"/>
                    <a:pt x="2113" y="25551"/>
                  </a:cubicBezTo>
                  <a:cubicBezTo>
                    <a:pt x="619" y="24354"/>
                    <a:pt x="-213" y="22057"/>
                    <a:pt x="-5" y="19704"/>
                  </a:cubicBezTo>
                  <a:cubicBezTo>
                    <a:pt x="239" y="16949"/>
                    <a:pt x="1845" y="14791"/>
                    <a:pt x="3863" y="14507"/>
                  </a:cubicBezTo>
                  <a:cubicBezTo>
                    <a:pt x="3875" y="14461"/>
                    <a:pt x="3888" y="14416"/>
                    <a:pt x="3900" y="14370"/>
                  </a:cubicBezTo>
                  <a:close/>
                </a:path>
                <a:path w="43200" h="43200" fill="none">
                  <a:moveTo>
                    <a:pt x="4693" y="26177"/>
                  </a:moveTo>
                  <a:cubicBezTo>
                    <a:pt x="3809" y="26271"/>
                    <a:pt x="2925" y="25993"/>
                    <a:pt x="2160" y="25380"/>
                  </a:cubicBezTo>
                  <a:moveTo>
                    <a:pt x="6928" y="34899"/>
                  </a:moveTo>
                  <a:cubicBezTo>
                    <a:pt x="6573" y="35092"/>
                    <a:pt x="6200" y="35220"/>
                    <a:pt x="5820" y="35280"/>
                  </a:cubicBezTo>
                  <a:moveTo>
                    <a:pt x="16478" y="39090"/>
                  </a:moveTo>
                  <a:cubicBezTo>
                    <a:pt x="16211" y="38544"/>
                    <a:pt x="15987" y="37961"/>
                    <a:pt x="15810" y="37350"/>
                  </a:cubicBezTo>
                  <a:moveTo>
                    <a:pt x="28827" y="34751"/>
                  </a:moveTo>
                  <a:cubicBezTo>
                    <a:pt x="28788" y="35398"/>
                    <a:pt x="28698" y="36038"/>
                    <a:pt x="28560" y="36660"/>
                  </a:cubicBezTo>
                  <a:moveTo>
                    <a:pt x="34129" y="22954"/>
                  </a:moveTo>
                  <a:cubicBezTo>
                    <a:pt x="36133" y="24282"/>
                    <a:pt x="37398" y="27058"/>
                    <a:pt x="37380" y="30090"/>
                  </a:cubicBezTo>
                  <a:moveTo>
                    <a:pt x="41798" y="15354"/>
                  </a:move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cubicBezTo>
                    <a:pt x="38379" y="5843"/>
                    <a:pt x="38405" y="6266"/>
                    <a:pt x="38400" y="6690"/>
                  </a:cubicBezTo>
                  <a:moveTo>
                    <a:pt x="29078" y="3952"/>
                  </a:moveTo>
                  <a:cubicBezTo>
                    <a:pt x="29267" y="3369"/>
                    <a:pt x="29516" y="2826"/>
                    <a:pt x="29820" y="2340"/>
                  </a:cubicBezTo>
                  <a:moveTo>
                    <a:pt x="22141" y="4720"/>
                  </a:moveTo>
                  <a:cubicBezTo>
                    <a:pt x="22218" y="4238"/>
                    <a:pt x="22339" y="3771"/>
                    <a:pt x="22500" y="3330"/>
                  </a:cubicBezTo>
                  <a:moveTo>
                    <a:pt x="14000" y="5192"/>
                  </a:moveTo>
                  <a:cubicBezTo>
                    <a:pt x="14472" y="5568"/>
                    <a:pt x="14908" y="6021"/>
                    <a:pt x="15300" y="6540"/>
                  </a:cubicBezTo>
                  <a:moveTo>
                    <a:pt x="4127" y="15789"/>
                  </a:moveTo>
                  <a:cubicBezTo>
                    <a:pt x="4024" y="15325"/>
                    <a:pt x="3948" y="14851"/>
                    <a:pt x="3900" y="14370"/>
                  </a:cubicBezTo>
                </a:path>
              </a:pathLst>
            </a:custGeom>
            <a:solidFill>
              <a:srgbClr val="4F81BD"/>
            </a:solidFill>
            <a:ln w="25400">
              <a:solidFill>
                <a:srgbClr val="243F6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Облако 18"/>
            <p:cNvSpPr>
              <a:spLocks/>
            </p:cNvSpPr>
            <p:nvPr/>
          </p:nvSpPr>
          <p:spPr bwMode="auto">
            <a:xfrm>
              <a:off x="0" y="2857"/>
              <a:ext cx="8382" cy="2858"/>
            </a:xfrm>
            <a:custGeom>
              <a:avLst/>
              <a:gdLst>
                <a:gd name="T0" fmla="*/ 91057 w 43200"/>
                <a:gd name="T1" fmla="*/ 173150 h 43200"/>
                <a:gd name="T2" fmla="*/ 41910 w 43200"/>
                <a:gd name="T3" fmla="*/ 167878 h 43200"/>
                <a:gd name="T4" fmla="*/ 134422 w 43200"/>
                <a:gd name="T5" fmla="*/ 230842 h 43200"/>
                <a:gd name="T6" fmla="*/ 112924 w 43200"/>
                <a:gd name="T7" fmla="*/ 233363 h 43200"/>
                <a:gd name="T8" fmla="*/ 319719 w 43200"/>
                <a:gd name="T9" fmla="*/ 258564 h 43200"/>
                <a:gd name="T10" fmla="*/ 306758 w 43200"/>
                <a:gd name="T11" fmla="*/ 247055 h 43200"/>
                <a:gd name="T12" fmla="*/ 559324 w 43200"/>
                <a:gd name="T13" fmla="*/ 229863 h 43200"/>
                <a:gd name="T14" fmla="*/ 554143 w 43200"/>
                <a:gd name="T15" fmla="*/ 242491 h 43200"/>
                <a:gd name="T16" fmla="*/ 662197 w 43200"/>
                <a:gd name="T17" fmla="*/ 151831 h 43200"/>
                <a:gd name="T18" fmla="*/ 725276 w 43200"/>
                <a:gd name="T19" fmla="*/ 199033 h 43200"/>
                <a:gd name="T20" fmla="*/ 810997 w 43200"/>
                <a:gd name="T21" fmla="*/ 101560 h 43200"/>
                <a:gd name="T22" fmla="*/ 782902 w 43200"/>
                <a:gd name="T23" fmla="*/ 119261 h 43200"/>
                <a:gd name="T24" fmla="*/ 743592 w 43200"/>
                <a:gd name="T25" fmla="*/ 35891 h 43200"/>
                <a:gd name="T26" fmla="*/ 745067 w 43200"/>
                <a:gd name="T27" fmla="*/ 44252 h 43200"/>
                <a:gd name="T28" fmla="*/ 564194 w 43200"/>
                <a:gd name="T29" fmla="*/ 26141 h 43200"/>
                <a:gd name="T30" fmla="*/ 578591 w 43200"/>
                <a:gd name="T31" fmla="*/ 15478 h 43200"/>
                <a:gd name="T32" fmla="*/ 429597 w 43200"/>
                <a:gd name="T33" fmla="*/ 31221 h 43200"/>
                <a:gd name="T34" fmla="*/ 436563 w 43200"/>
                <a:gd name="T35" fmla="*/ 22027 h 43200"/>
                <a:gd name="T36" fmla="*/ 271639 w 43200"/>
                <a:gd name="T37" fmla="*/ 34343 h 43200"/>
                <a:gd name="T38" fmla="*/ 296863 w 43200"/>
                <a:gd name="T39" fmla="*/ 43259 h 43200"/>
                <a:gd name="T40" fmla="*/ 80075 w 43200"/>
                <a:gd name="T41" fmla="*/ 104438 h 43200"/>
                <a:gd name="T42" fmla="*/ 75671 w 43200"/>
                <a:gd name="T43" fmla="*/ 95052 h 432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3200" h="43200">
                  <a:moveTo>
                    <a:pt x="3900" y="14370"/>
                  </a:moveTo>
                  <a:cubicBezTo>
                    <a:pt x="3629" y="11657"/>
                    <a:pt x="4261" y="8921"/>
                    <a:pt x="5623" y="6907"/>
                  </a:cubicBezTo>
                  <a:cubicBezTo>
                    <a:pt x="7775" y="3726"/>
                    <a:pt x="11264" y="3017"/>
                    <a:pt x="14005" y="5202"/>
                  </a:cubicBezTo>
                  <a:cubicBezTo>
                    <a:pt x="15678" y="909"/>
                    <a:pt x="19914" y="22"/>
                    <a:pt x="22456" y="3432"/>
                  </a:cubicBezTo>
                  <a:cubicBezTo>
                    <a:pt x="23097" y="1683"/>
                    <a:pt x="24328" y="474"/>
                    <a:pt x="25749" y="200"/>
                  </a:cubicBezTo>
                  <a:cubicBezTo>
                    <a:pt x="27313" y="-102"/>
                    <a:pt x="28875" y="770"/>
                    <a:pt x="29833" y="2481"/>
                  </a:cubicBezTo>
                  <a:cubicBezTo>
                    <a:pt x="31215" y="267"/>
                    <a:pt x="33501" y="-460"/>
                    <a:pt x="35463" y="690"/>
                  </a:cubicBezTo>
                  <a:cubicBezTo>
                    <a:pt x="36958" y="1566"/>
                    <a:pt x="38030" y="3400"/>
                    <a:pt x="38318" y="5576"/>
                  </a:cubicBezTo>
                  <a:cubicBezTo>
                    <a:pt x="40046" y="6218"/>
                    <a:pt x="41422" y="7998"/>
                    <a:pt x="41982" y="10318"/>
                  </a:cubicBezTo>
                  <a:cubicBezTo>
                    <a:pt x="42389" y="12002"/>
                    <a:pt x="42331" y="13831"/>
                    <a:pt x="41818" y="15460"/>
                  </a:cubicBezTo>
                  <a:cubicBezTo>
                    <a:pt x="43079" y="17694"/>
                    <a:pt x="43520" y="20590"/>
                    <a:pt x="43016" y="23322"/>
                  </a:cubicBezTo>
                  <a:cubicBezTo>
                    <a:pt x="42346" y="26954"/>
                    <a:pt x="40128" y="29674"/>
                    <a:pt x="37404" y="30204"/>
                  </a:cubicBezTo>
                  <a:cubicBezTo>
                    <a:pt x="37391" y="32471"/>
                    <a:pt x="36658" y="34621"/>
                    <a:pt x="35395" y="36101"/>
                  </a:cubicBezTo>
                  <a:cubicBezTo>
                    <a:pt x="33476" y="38350"/>
                    <a:pt x="30704" y="38639"/>
                    <a:pt x="28555" y="36815"/>
                  </a:cubicBezTo>
                  <a:cubicBezTo>
                    <a:pt x="27860" y="39948"/>
                    <a:pt x="25999" y="42343"/>
                    <a:pt x="23667" y="43106"/>
                  </a:cubicBezTo>
                  <a:cubicBezTo>
                    <a:pt x="20919" y="44005"/>
                    <a:pt x="18051" y="42473"/>
                    <a:pt x="16480" y="39266"/>
                  </a:cubicBezTo>
                  <a:cubicBezTo>
                    <a:pt x="12772" y="42310"/>
                    <a:pt x="7956" y="40599"/>
                    <a:pt x="5804" y="35472"/>
                  </a:cubicBezTo>
                  <a:cubicBezTo>
                    <a:pt x="3690" y="35809"/>
                    <a:pt x="1705" y="34024"/>
                    <a:pt x="1110" y="31250"/>
                  </a:cubicBezTo>
                  <a:cubicBezTo>
                    <a:pt x="679" y="29243"/>
                    <a:pt x="1060" y="27077"/>
                    <a:pt x="2113" y="25551"/>
                  </a:cubicBezTo>
                  <a:cubicBezTo>
                    <a:pt x="619" y="24354"/>
                    <a:pt x="-213" y="22057"/>
                    <a:pt x="-5" y="19704"/>
                  </a:cubicBezTo>
                  <a:cubicBezTo>
                    <a:pt x="239" y="16949"/>
                    <a:pt x="1845" y="14791"/>
                    <a:pt x="3863" y="14507"/>
                  </a:cubicBezTo>
                  <a:cubicBezTo>
                    <a:pt x="3875" y="14461"/>
                    <a:pt x="3888" y="14416"/>
                    <a:pt x="3900" y="14370"/>
                  </a:cubicBezTo>
                  <a:close/>
                </a:path>
                <a:path w="43200" h="43200" fill="none">
                  <a:moveTo>
                    <a:pt x="4693" y="26177"/>
                  </a:moveTo>
                  <a:cubicBezTo>
                    <a:pt x="3809" y="26271"/>
                    <a:pt x="2925" y="25993"/>
                    <a:pt x="2160" y="25380"/>
                  </a:cubicBezTo>
                  <a:moveTo>
                    <a:pt x="6928" y="34899"/>
                  </a:moveTo>
                  <a:cubicBezTo>
                    <a:pt x="6573" y="35092"/>
                    <a:pt x="6200" y="35220"/>
                    <a:pt x="5820" y="35280"/>
                  </a:cubicBezTo>
                  <a:moveTo>
                    <a:pt x="16478" y="39090"/>
                  </a:moveTo>
                  <a:cubicBezTo>
                    <a:pt x="16211" y="38544"/>
                    <a:pt x="15987" y="37961"/>
                    <a:pt x="15810" y="37350"/>
                  </a:cubicBezTo>
                  <a:moveTo>
                    <a:pt x="28827" y="34751"/>
                  </a:moveTo>
                  <a:cubicBezTo>
                    <a:pt x="28788" y="35398"/>
                    <a:pt x="28698" y="36038"/>
                    <a:pt x="28560" y="36660"/>
                  </a:cubicBezTo>
                  <a:moveTo>
                    <a:pt x="34129" y="22954"/>
                  </a:moveTo>
                  <a:cubicBezTo>
                    <a:pt x="36133" y="24282"/>
                    <a:pt x="37398" y="27058"/>
                    <a:pt x="37380" y="30090"/>
                  </a:cubicBezTo>
                  <a:moveTo>
                    <a:pt x="41798" y="15354"/>
                  </a:move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cubicBezTo>
                    <a:pt x="38379" y="5843"/>
                    <a:pt x="38405" y="6266"/>
                    <a:pt x="38400" y="6690"/>
                  </a:cubicBezTo>
                  <a:moveTo>
                    <a:pt x="29078" y="3952"/>
                  </a:moveTo>
                  <a:cubicBezTo>
                    <a:pt x="29267" y="3369"/>
                    <a:pt x="29516" y="2826"/>
                    <a:pt x="29820" y="2340"/>
                  </a:cubicBezTo>
                  <a:moveTo>
                    <a:pt x="22141" y="4720"/>
                  </a:moveTo>
                  <a:cubicBezTo>
                    <a:pt x="22218" y="4238"/>
                    <a:pt x="22339" y="3771"/>
                    <a:pt x="22500" y="3330"/>
                  </a:cubicBezTo>
                  <a:moveTo>
                    <a:pt x="14000" y="5192"/>
                  </a:moveTo>
                  <a:cubicBezTo>
                    <a:pt x="14472" y="5568"/>
                    <a:pt x="14908" y="6021"/>
                    <a:pt x="15300" y="6540"/>
                  </a:cubicBezTo>
                  <a:moveTo>
                    <a:pt x="4127" y="15789"/>
                  </a:moveTo>
                  <a:cubicBezTo>
                    <a:pt x="4024" y="15325"/>
                    <a:pt x="3948" y="14851"/>
                    <a:pt x="3900" y="14370"/>
                  </a:cubicBezTo>
                </a:path>
              </a:pathLst>
            </a:custGeom>
            <a:solidFill>
              <a:srgbClr val="4F81BD"/>
            </a:solidFill>
            <a:ln w="25400">
              <a:solidFill>
                <a:srgbClr val="243F6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Облако 19"/>
            <p:cNvSpPr>
              <a:spLocks/>
            </p:cNvSpPr>
            <p:nvPr/>
          </p:nvSpPr>
          <p:spPr bwMode="auto">
            <a:xfrm>
              <a:off x="6858" y="2857"/>
              <a:ext cx="8382" cy="2858"/>
            </a:xfrm>
            <a:custGeom>
              <a:avLst/>
              <a:gdLst>
                <a:gd name="T0" fmla="*/ 91057 w 43200"/>
                <a:gd name="T1" fmla="*/ 173150 h 43200"/>
                <a:gd name="T2" fmla="*/ 41910 w 43200"/>
                <a:gd name="T3" fmla="*/ 167878 h 43200"/>
                <a:gd name="T4" fmla="*/ 134422 w 43200"/>
                <a:gd name="T5" fmla="*/ 230842 h 43200"/>
                <a:gd name="T6" fmla="*/ 112924 w 43200"/>
                <a:gd name="T7" fmla="*/ 233363 h 43200"/>
                <a:gd name="T8" fmla="*/ 319719 w 43200"/>
                <a:gd name="T9" fmla="*/ 258564 h 43200"/>
                <a:gd name="T10" fmla="*/ 306758 w 43200"/>
                <a:gd name="T11" fmla="*/ 247055 h 43200"/>
                <a:gd name="T12" fmla="*/ 559324 w 43200"/>
                <a:gd name="T13" fmla="*/ 229863 h 43200"/>
                <a:gd name="T14" fmla="*/ 554143 w 43200"/>
                <a:gd name="T15" fmla="*/ 242491 h 43200"/>
                <a:gd name="T16" fmla="*/ 662197 w 43200"/>
                <a:gd name="T17" fmla="*/ 151831 h 43200"/>
                <a:gd name="T18" fmla="*/ 725276 w 43200"/>
                <a:gd name="T19" fmla="*/ 199033 h 43200"/>
                <a:gd name="T20" fmla="*/ 810997 w 43200"/>
                <a:gd name="T21" fmla="*/ 101560 h 43200"/>
                <a:gd name="T22" fmla="*/ 782902 w 43200"/>
                <a:gd name="T23" fmla="*/ 119261 h 43200"/>
                <a:gd name="T24" fmla="*/ 743592 w 43200"/>
                <a:gd name="T25" fmla="*/ 35891 h 43200"/>
                <a:gd name="T26" fmla="*/ 745067 w 43200"/>
                <a:gd name="T27" fmla="*/ 44252 h 43200"/>
                <a:gd name="T28" fmla="*/ 564194 w 43200"/>
                <a:gd name="T29" fmla="*/ 26141 h 43200"/>
                <a:gd name="T30" fmla="*/ 578591 w 43200"/>
                <a:gd name="T31" fmla="*/ 15478 h 43200"/>
                <a:gd name="T32" fmla="*/ 429597 w 43200"/>
                <a:gd name="T33" fmla="*/ 31221 h 43200"/>
                <a:gd name="T34" fmla="*/ 436563 w 43200"/>
                <a:gd name="T35" fmla="*/ 22027 h 43200"/>
                <a:gd name="T36" fmla="*/ 271639 w 43200"/>
                <a:gd name="T37" fmla="*/ 34343 h 43200"/>
                <a:gd name="T38" fmla="*/ 296863 w 43200"/>
                <a:gd name="T39" fmla="*/ 43259 h 43200"/>
                <a:gd name="T40" fmla="*/ 80075 w 43200"/>
                <a:gd name="T41" fmla="*/ 104438 h 43200"/>
                <a:gd name="T42" fmla="*/ 75671 w 43200"/>
                <a:gd name="T43" fmla="*/ 95052 h 432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3200" h="43200">
                  <a:moveTo>
                    <a:pt x="3900" y="14370"/>
                  </a:moveTo>
                  <a:cubicBezTo>
                    <a:pt x="3629" y="11657"/>
                    <a:pt x="4261" y="8921"/>
                    <a:pt x="5623" y="6907"/>
                  </a:cubicBezTo>
                  <a:cubicBezTo>
                    <a:pt x="7775" y="3726"/>
                    <a:pt x="11264" y="3017"/>
                    <a:pt x="14005" y="5202"/>
                  </a:cubicBezTo>
                  <a:cubicBezTo>
                    <a:pt x="15678" y="909"/>
                    <a:pt x="19914" y="22"/>
                    <a:pt x="22456" y="3432"/>
                  </a:cubicBezTo>
                  <a:cubicBezTo>
                    <a:pt x="23097" y="1683"/>
                    <a:pt x="24328" y="474"/>
                    <a:pt x="25749" y="200"/>
                  </a:cubicBezTo>
                  <a:cubicBezTo>
                    <a:pt x="27313" y="-102"/>
                    <a:pt x="28875" y="770"/>
                    <a:pt x="29833" y="2481"/>
                  </a:cubicBezTo>
                  <a:cubicBezTo>
                    <a:pt x="31215" y="267"/>
                    <a:pt x="33501" y="-460"/>
                    <a:pt x="35463" y="690"/>
                  </a:cubicBezTo>
                  <a:cubicBezTo>
                    <a:pt x="36958" y="1566"/>
                    <a:pt x="38030" y="3400"/>
                    <a:pt x="38318" y="5576"/>
                  </a:cubicBezTo>
                  <a:cubicBezTo>
                    <a:pt x="40046" y="6218"/>
                    <a:pt x="41422" y="7998"/>
                    <a:pt x="41982" y="10318"/>
                  </a:cubicBezTo>
                  <a:cubicBezTo>
                    <a:pt x="42389" y="12002"/>
                    <a:pt x="42331" y="13831"/>
                    <a:pt x="41818" y="15460"/>
                  </a:cubicBezTo>
                  <a:cubicBezTo>
                    <a:pt x="43079" y="17694"/>
                    <a:pt x="43520" y="20590"/>
                    <a:pt x="43016" y="23322"/>
                  </a:cubicBezTo>
                  <a:cubicBezTo>
                    <a:pt x="42346" y="26954"/>
                    <a:pt x="40128" y="29674"/>
                    <a:pt x="37404" y="30204"/>
                  </a:cubicBezTo>
                  <a:cubicBezTo>
                    <a:pt x="37391" y="32471"/>
                    <a:pt x="36658" y="34621"/>
                    <a:pt x="35395" y="36101"/>
                  </a:cubicBezTo>
                  <a:cubicBezTo>
                    <a:pt x="33476" y="38350"/>
                    <a:pt x="30704" y="38639"/>
                    <a:pt x="28555" y="36815"/>
                  </a:cubicBezTo>
                  <a:cubicBezTo>
                    <a:pt x="27860" y="39948"/>
                    <a:pt x="25999" y="42343"/>
                    <a:pt x="23667" y="43106"/>
                  </a:cubicBezTo>
                  <a:cubicBezTo>
                    <a:pt x="20919" y="44005"/>
                    <a:pt x="18051" y="42473"/>
                    <a:pt x="16480" y="39266"/>
                  </a:cubicBezTo>
                  <a:cubicBezTo>
                    <a:pt x="12772" y="42310"/>
                    <a:pt x="7956" y="40599"/>
                    <a:pt x="5804" y="35472"/>
                  </a:cubicBezTo>
                  <a:cubicBezTo>
                    <a:pt x="3690" y="35809"/>
                    <a:pt x="1705" y="34024"/>
                    <a:pt x="1110" y="31250"/>
                  </a:cubicBezTo>
                  <a:cubicBezTo>
                    <a:pt x="679" y="29243"/>
                    <a:pt x="1060" y="27077"/>
                    <a:pt x="2113" y="25551"/>
                  </a:cubicBezTo>
                  <a:cubicBezTo>
                    <a:pt x="619" y="24354"/>
                    <a:pt x="-213" y="22057"/>
                    <a:pt x="-5" y="19704"/>
                  </a:cubicBezTo>
                  <a:cubicBezTo>
                    <a:pt x="239" y="16949"/>
                    <a:pt x="1845" y="14791"/>
                    <a:pt x="3863" y="14507"/>
                  </a:cubicBezTo>
                  <a:cubicBezTo>
                    <a:pt x="3875" y="14461"/>
                    <a:pt x="3888" y="14416"/>
                    <a:pt x="3900" y="14370"/>
                  </a:cubicBezTo>
                  <a:close/>
                </a:path>
                <a:path w="43200" h="43200" fill="none">
                  <a:moveTo>
                    <a:pt x="4693" y="26177"/>
                  </a:moveTo>
                  <a:cubicBezTo>
                    <a:pt x="3809" y="26271"/>
                    <a:pt x="2925" y="25993"/>
                    <a:pt x="2160" y="25380"/>
                  </a:cubicBezTo>
                  <a:moveTo>
                    <a:pt x="6928" y="34899"/>
                  </a:moveTo>
                  <a:cubicBezTo>
                    <a:pt x="6573" y="35092"/>
                    <a:pt x="6200" y="35220"/>
                    <a:pt x="5820" y="35280"/>
                  </a:cubicBezTo>
                  <a:moveTo>
                    <a:pt x="16478" y="39090"/>
                  </a:moveTo>
                  <a:cubicBezTo>
                    <a:pt x="16211" y="38544"/>
                    <a:pt x="15987" y="37961"/>
                    <a:pt x="15810" y="37350"/>
                  </a:cubicBezTo>
                  <a:moveTo>
                    <a:pt x="28827" y="34751"/>
                  </a:moveTo>
                  <a:cubicBezTo>
                    <a:pt x="28788" y="35398"/>
                    <a:pt x="28698" y="36038"/>
                    <a:pt x="28560" y="36660"/>
                  </a:cubicBezTo>
                  <a:moveTo>
                    <a:pt x="34129" y="22954"/>
                  </a:moveTo>
                  <a:cubicBezTo>
                    <a:pt x="36133" y="24282"/>
                    <a:pt x="37398" y="27058"/>
                    <a:pt x="37380" y="30090"/>
                  </a:cubicBezTo>
                  <a:moveTo>
                    <a:pt x="41798" y="15354"/>
                  </a:move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cubicBezTo>
                    <a:pt x="38379" y="5843"/>
                    <a:pt x="38405" y="6266"/>
                    <a:pt x="38400" y="6690"/>
                  </a:cubicBezTo>
                  <a:moveTo>
                    <a:pt x="29078" y="3952"/>
                  </a:moveTo>
                  <a:cubicBezTo>
                    <a:pt x="29267" y="3369"/>
                    <a:pt x="29516" y="2826"/>
                    <a:pt x="29820" y="2340"/>
                  </a:cubicBezTo>
                  <a:moveTo>
                    <a:pt x="22141" y="4720"/>
                  </a:moveTo>
                  <a:cubicBezTo>
                    <a:pt x="22218" y="4238"/>
                    <a:pt x="22339" y="3771"/>
                    <a:pt x="22500" y="3330"/>
                  </a:cubicBezTo>
                  <a:moveTo>
                    <a:pt x="14000" y="5192"/>
                  </a:moveTo>
                  <a:cubicBezTo>
                    <a:pt x="14472" y="5568"/>
                    <a:pt x="14908" y="6021"/>
                    <a:pt x="15300" y="6540"/>
                  </a:cubicBezTo>
                  <a:moveTo>
                    <a:pt x="4127" y="15789"/>
                  </a:moveTo>
                  <a:cubicBezTo>
                    <a:pt x="4024" y="15325"/>
                    <a:pt x="3948" y="14851"/>
                    <a:pt x="3900" y="14370"/>
                  </a:cubicBezTo>
                </a:path>
              </a:pathLst>
            </a:cu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096397" y="3282736"/>
            <a:ext cx="1387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облачность </a:t>
            </a:r>
          </a:p>
          <a:p>
            <a:r>
              <a:rPr lang="ru-RU" dirty="0"/>
              <a:t>(пасмурно)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7078" y="975824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/>
              <a:t>Условные обозначения</a:t>
            </a: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/>
        </p:nvGraphicFramePr>
        <p:xfrm>
          <a:off x="6000487" y="394191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522"/>
            <a:ext cx="12192000" cy="870858"/>
          </a:xfr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24"/>
          <a:stretch/>
        </p:blipFill>
        <p:spPr>
          <a:xfrm>
            <a:off x="7216942" y="1274000"/>
            <a:ext cx="4076065" cy="237139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1861" y="3645399"/>
            <a:ext cx="3610162" cy="270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73" y="1274000"/>
            <a:ext cx="6013084" cy="4509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1587" y="4309110"/>
            <a:ext cx="3398520" cy="254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873" y="423297"/>
            <a:ext cx="11992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«Народная мудрость как результат многолетних наблюдений за погодой»</a:t>
            </a:r>
          </a:p>
        </p:txBody>
      </p:sp>
    </p:spTree>
    <p:extLst>
      <p:ext uri="{BB962C8B-B14F-4D97-AF65-F5344CB8AC3E}">
        <p14:creationId xmlns:p14="http://schemas.microsoft.com/office/powerpoint/2010/main" val="126257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00" b="19225"/>
          <a:stretch/>
        </p:blipFill>
        <p:spPr bwMode="auto">
          <a:xfrm>
            <a:off x="5783903" y="3480117"/>
            <a:ext cx="3194685" cy="3377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68" y="4026340"/>
            <a:ext cx="4792104" cy="2831660"/>
          </a:xfrm>
          <a:prstGeom prst="rect">
            <a:avLst/>
          </a:prstGeom>
        </p:spPr>
      </p:pic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522"/>
            <a:ext cx="12192000" cy="870858"/>
          </a:xfr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9873" y="394162"/>
            <a:ext cx="118092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«Талая вода как индикатор загрязнения территории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п.Унъюган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 descr="E:\Для пед.чтений Шорохова\Исследование по снегу фото\Изображение 069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5667" y="1331083"/>
            <a:ext cx="4467225" cy="31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73" y="1408968"/>
            <a:ext cx="2817647" cy="296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982" y="1331083"/>
            <a:ext cx="3032125" cy="539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9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78" t="14425" r="24211" b="4294"/>
          <a:stretch/>
        </p:blipFill>
        <p:spPr bwMode="auto">
          <a:xfrm>
            <a:off x="8503920" y="1508442"/>
            <a:ext cx="3481226" cy="3688080"/>
          </a:xfrm>
          <a:prstGeom prst="rect">
            <a:avLst/>
          </a:prstGeom>
          <a:ln w="28575">
            <a:solidFill>
              <a:srgbClr val="005D9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522"/>
            <a:ext cx="12192000" cy="870858"/>
          </a:xfr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960" y="467066"/>
            <a:ext cx="803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«Югорская земля, таёжный край родимый»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562" y="1209992"/>
            <a:ext cx="3952875" cy="267017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63" t="3225" r="7469" b="13187"/>
          <a:stretch/>
        </p:blipFill>
        <p:spPr bwMode="auto">
          <a:xfrm>
            <a:off x="76200" y="1508442"/>
            <a:ext cx="3934460" cy="2371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46" b="13850"/>
          <a:stretch/>
        </p:blipFill>
        <p:spPr bwMode="auto">
          <a:xfrm>
            <a:off x="3450746" y="3169920"/>
            <a:ext cx="5823908" cy="3688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080827"/>
            <a:ext cx="3276600" cy="2670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5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65" t="11170" r="18032" b="-4157"/>
          <a:stretch/>
        </p:blipFill>
        <p:spPr bwMode="auto">
          <a:xfrm>
            <a:off x="7427438" y="1576386"/>
            <a:ext cx="4627401" cy="4031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0132"/>
            <a:ext cx="12192000" cy="870858"/>
          </a:xfr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1120" y="390122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«Листая Красную книгу Югры»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68" t="8572" r="32058" b="8831"/>
          <a:stretch/>
        </p:blipFill>
        <p:spPr bwMode="auto">
          <a:xfrm>
            <a:off x="4709160" y="1151659"/>
            <a:ext cx="2606040" cy="3028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21" t="11429" r="18031"/>
          <a:stretch/>
        </p:blipFill>
        <p:spPr bwMode="auto">
          <a:xfrm>
            <a:off x="199873" y="1576387"/>
            <a:ext cx="4389357" cy="38566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05" t="22203" r="26153" b="10908"/>
          <a:stretch/>
        </p:blipFill>
        <p:spPr bwMode="auto">
          <a:xfrm>
            <a:off x="3505200" y="4008120"/>
            <a:ext cx="5029200" cy="2849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0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522"/>
            <a:ext cx="12192000" cy="870858"/>
          </a:xfr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6880" y="489918"/>
            <a:ext cx="854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«Дорогами войны»: «Слава городам – героям»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080" y="1194435"/>
            <a:ext cx="4981892" cy="276796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73" y="1334039"/>
            <a:ext cx="4389358" cy="2780761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877" y="3962400"/>
            <a:ext cx="4878711" cy="275844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55" y="4224337"/>
            <a:ext cx="4295775" cy="223456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240" y="4114800"/>
            <a:ext cx="4019550" cy="222504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437591"/>
            <a:ext cx="3944302" cy="258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522"/>
            <a:ext cx="12192000" cy="870858"/>
          </a:xfr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1" y="154739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489918"/>
            <a:ext cx="7711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«Женщины, прошедшие войну. Единение»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" r="23576" b="15253"/>
          <a:stretch/>
        </p:blipFill>
        <p:spPr>
          <a:xfrm>
            <a:off x="3618080" y="1204331"/>
            <a:ext cx="4861560" cy="342605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885"/>
          <a:stretch/>
        </p:blipFill>
        <p:spPr>
          <a:xfrm>
            <a:off x="2493457" y="3516630"/>
            <a:ext cx="4462145" cy="3341370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9640" y="1547399"/>
            <a:ext cx="3448967" cy="460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02289"/>
            <a:ext cx="2819400" cy="412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2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5350" y="109298"/>
            <a:ext cx="10892097" cy="809627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2F2E2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НЕДЕЛЯ ОТКРЫТЫХ ВСТРЕЧ </a:t>
            </a:r>
            <a:r>
              <a:rPr lang="en-US" sz="1800" b="1" dirty="0">
                <a:solidFill>
                  <a:srgbClr val="2F2E2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1800" b="1" dirty="0">
                <a:solidFill>
                  <a:srgbClr val="2F2E2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«МЫ ВМЕСТЕ: ПАРТНЁРСКИЕ И МЕТОДИЧЕСКИЕ КОНТАКТЫ РАЗВИВАЮТСЯ»</a:t>
            </a:r>
            <a:endParaRPr lang="ru-RU" sz="18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063148" y="4928636"/>
            <a:ext cx="5972961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215841" y="2724526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4180565" y="5048253"/>
            <a:ext cx="8190259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i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«РЕАЛИЗАЦИЯ ФГОС ТРЕТЬЕГО ПОКОЛЕНИЯ </a:t>
            </a:r>
          </a:p>
          <a:p>
            <a:pPr>
              <a:lnSpc>
                <a:spcPct val="107000"/>
              </a:lnSpc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ПРОЕКТНУЮ И ИССЛЕДОВАТЕЛЬСКУЮ ДЕЯТЕЛЬНОСТЬ» </a:t>
            </a:r>
          </a:p>
          <a:p>
            <a:pPr>
              <a:lnSpc>
                <a:spcPct val="107000"/>
              </a:lnSpc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примере предмета «География»)</a:t>
            </a:r>
          </a:p>
          <a:p>
            <a:pPr>
              <a:lnSpc>
                <a:spcPct val="107000"/>
              </a:lnSpc>
            </a:pP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Докладчик: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4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Шорохова Любовь Анатольевна,</a:t>
            </a:r>
            <a:endParaRPr lang="ru-RU" sz="1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4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методист,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Унъюганская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 №1»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b="1" i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66" y="249183"/>
            <a:ext cx="831490" cy="1020234"/>
          </a:xfrm>
          <a:prstGeom prst="rect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2FCC667-FB95-484B-89EE-AD9A27A9705F}"/>
              </a:ext>
            </a:extLst>
          </p:cNvPr>
          <p:cNvSpPr/>
          <p:nvPr/>
        </p:nvSpPr>
        <p:spPr>
          <a:xfrm>
            <a:off x="2098754" y="2586928"/>
            <a:ext cx="2209800" cy="22193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2A4513C-7046-4653-815F-DC2059F05210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6" r="12909"/>
          <a:stretch/>
        </p:blipFill>
        <p:spPr bwMode="auto">
          <a:xfrm>
            <a:off x="2548919" y="2845267"/>
            <a:ext cx="1343025" cy="1405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BC59C4A-764B-4726-ADC5-050D65DEFF3B}"/>
              </a:ext>
            </a:extLst>
          </p:cNvPr>
          <p:cNvSpPr/>
          <p:nvPr/>
        </p:nvSpPr>
        <p:spPr>
          <a:xfrm>
            <a:off x="2416660" y="4186566"/>
            <a:ext cx="1545820" cy="381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00" b="1" dirty="0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</a:t>
            </a:r>
            <a:endParaRPr lang="ru-RU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900" b="1" dirty="0" err="1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Унъюганская</a:t>
            </a:r>
            <a:r>
              <a:rPr lang="ru-RU" sz="900" b="1" dirty="0">
                <a:solidFill>
                  <a:srgbClr val="203864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№1</a:t>
            </a:r>
            <a:endParaRPr lang="ru-RU" sz="9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967" y="-19931"/>
            <a:ext cx="12192000" cy="870858"/>
          </a:xfr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1960" y="0"/>
            <a:ext cx="1150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«Роль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аэротенков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(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аэротенки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сооружения биологической очистки сточных вод) </a:t>
            </a:r>
            <a:endParaRPr lang="ru-RU" sz="2400" b="1" i="1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в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очистке воды в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п.Унъюган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- «Таёжное» ЛПУ МГ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»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18" t="18455"/>
          <a:stretch/>
        </p:blipFill>
        <p:spPr>
          <a:xfrm>
            <a:off x="4589230" y="1374545"/>
            <a:ext cx="3558222" cy="509724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87" y="937677"/>
            <a:ext cx="4087343" cy="276723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325" y="1279025"/>
            <a:ext cx="3966210" cy="528828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84"/>
          <a:stretch/>
        </p:blipFill>
        <p:spPr>
          <a:xfrm>
            <a:off x="199873" y="3867150"/>
            <a:ext cx="4389357" cy="28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9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4860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73818" y="31124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5D9B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8098" y="1254860"/>
            <a:ext cx="11811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Таланты создавать нельзя, </a:t>
            </a:r>
          </a:p>
          <a:p>
            <a:pPr lvl="0"/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но создавать культуру,</a:t>
            </a:r>
            <a:b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то есть почву, на которой растут </a:t>
            </a:r>
          </a:p>
          <a:p>
            <a:pPr lvl="0" algn="ctr"/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и процветают таланты - можно. </a:t>
            </a:r>
          </a:p>
          <a:p>
            <a:pPr lvl="0" algn="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Иногда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 оправдан.</a:t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Генрих Нейгауз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65456"/>
            <a:ext cx="121920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«РЕАЛИЗАЦИЯ ФГОС ТРЕТЬЕГО ПОКОЛЕНИЯ </a:t>
            </a:r>
          </a:p>
          <a:p>
            <a:pPr lvl="0" algn="ctr">
              <a:lnSpc>
                <a:spcPct val="107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ПРОЕКТНУЮ И ИССЛЕДОВАТЕЛЬСКУЮ ДЕЯТЕЛЬНОСТЬ» </a:t>
            </a:r>
          </a:p>
          <a:p>
            <a:pPr lvl="0" algn="ctr">
              <a:lnSpc>
                <a:spcPct val="107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примере предмета «География»)</a:t>
            </a:r>
          </a:p>
        </p:txBody>
      </p:sp>
      <p:pic>
        <p:nvPicPr>
          <p:cNvPr id="8" name="Рисунок 7" descr="C:\Users\Luba\Desktop\Фото 11 чудес Югры\Стенд 11 чудес ЮГРЫ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160" y="2955888"/>
            <a:ext cx="3642560" cy="349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86"/>
          <a:stretch/>
        </p:blipFill>
        <p:spPr bwMode="auto">
          <a:xfrm>
            <a:off x="4130040" y="3259409"/>
            <a:ext cx="5516880" cy="343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21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522"/>
            <a:ext cx="12192000" cy="870858"/>
          </a:xfr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849510" y="902303"/>
            <a:ext cx="11342490" cy="722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7000"/>
              </a:lnSpc>
              <a:spcAft>
                <a:spcPts val="750"/>
              </a:spcAft>
            </a:pPr>
            <a:r>
              <a:rPr lang="ru-RU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Единственный путь,</a:t>
            </a:r>
            <a:r>
              <a:rPr lang="ru-RU" sz="3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ведущий к знаниям - это деятельность...</a:t>
            </a:r>
          </a:p>
          <a:p>
            <a:pPr algn="l">
              <a:lnSpc>
                <a:spcPct val="107000"/>
              </a:lnSpc>
              <a:spcAft>
                <a:spcPts val="75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Бернард Шоу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3FE103-2835-4AB3-8BEC-31C719FBE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982" y="1765775"/>
            <a:ext cx="5953125" cy="310515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EB37AB-53E2-4F39-8290-C312E8FF06AB}"/>
              </a:ext>
            </a:extLst>
          </p:cNvPr>
          <p:cNvSpPr/>
          <p:nvPr/>
        </p:nvSpPr>
        <p:spPr>
          <a:xfrm>
            <a:off x="299874" y="1625116"/>
            <a:ext cx="5387693" cy="4817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условиях перехода на ФГОС третьего поколения перед педагогами ставятся задачи формирования знаний в соответствии с новыми стандартами, формирование универсальных действий, обеспечивающих все учебные предметы, формирование компетенций, позволяющих обучающимся действовать в новой обстановке на качественно высоком уровне. Реализации данных задач способствует системно-деятельностный подход в обучении, который заложен в новые стандарты.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Основная идея его состоит в том, что новые знания обучающиеся «открывают» сами в процессе самостоятельной проектно- исследовательской деятельности.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Программы всех общеобразовательных предметов ориентированы на данный вид деятельности. Таким образом, проектная деятельность обучающихся становится все более актуальной в современной педагогике.</a:t>
            </a:r>
          </a:p>
        </p:txBody>
      </p:sp>
    </p:spTree>
    <p:extLst>
      <p:ext uri="{BB962C8B-B14F-4D97-AF65-F5344CB8AC3E}">
        <p14:creationId xmlns:p14="http://schemas.microsoft.com/office/powerpoint/2010/main" val="124116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907"/>
            <a:ext cx="12192000" cy="870858"/>
          </a:xfr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8CEABF-1154-4031-8477-96AF4A24B157}"/>
              </a:ext>
            </a:extLst>
          </p:cNvPr>
          <p:cNvPicPr/>
          <p:nvPr/>
        </p:nvPicPr>
        <p:blipFill rotWithShape="1">
          <a:blip r:embed="rId3"/>
          <a:srcRect l="24725" t="15301" r="41778" b="30909"/>
          <a:stretch/>
        </p:blipFill>
        <p:spPr>
          <a:xfrm>
            <a:off x="8063328" y="2468458"/>
            <a:ext cx="3069893" cy="373781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A8ADE1-51FE-40FA-8D90-050E932513AA}"/>
              </a:ext>
            </a:extLst>
          </p:cNvPr>
          <p:cNvSpPr/>
          <p:nvPr/>
        </p:nvSpPr>
        <p:spPr>
          <a:xfrm>
            <a:off x="1228391" y="411155"/>
            <a:ext cx="11412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Метеорологические наблюдения </a:t>
            </a:r>
            <a:endParaRPr lang="ru-RU"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A6424C-9360-49DD-BB30-4993FDB85E3A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1" t="10793" r="37982" b="18865"/>
          <a:stretch/>
        </p:blipFill>
        <p:spPr bwMode="auto">
          <a:xfrm>
            <a:off x="199873" y="2906580"/>
            <a:ext cx="4275874" cy="3281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Описание: S6305697">
            <a:extLst>
              <a:ext uri="{FF2B5EF4-FFF2-40B4-BE49-F238E27FC236}">
                <a16:creationId xmlns:a16="http://schemas.microsoft.com/office/drawing/2014/main" id="{323745B8-E6AC-4D69-BC2A-E20D6D4012B0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134" y="1522590"/>
            <a:ext cx="3019425" cy="32810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2161362-2B22-4AAC-8AF3-EF0462DA8530}"/>
              </a:ext>
            </a:extLst>
          </p:cNvPr>
          <p:cNvSpPr/>
          <p:nvPr/>
        </p:nvSpPr>
        <p:spPr>
          <a:xfrm>
            <a:off x="4680134" y="4951680"/>
            <a:ext cx="3213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лаборатория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Cornelsen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9713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3" y="322422"/>
            <a:ext cx="13204744" cy="870858"/>
          </a:xfr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2719387" y="430251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F1799F9-EDE5-441E-8098-735BB1E5C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088740"/>
              </p:ext>
            </p:extLst>
          </p:nvPr>
        </p:nvGraphicFramePr>
        <p:xfrm>
          <a:off x="98953" y="2101240"/>
          <a:ext cx="6753226" cy="40445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4239">
                  <a:extLst>
                    <a:ext uri="{9D8B030D-6E8A-4147-A177-3AD203B41FA5}">
                      <a16:colId xmlns:a16="http://schemas.microsoft.com/office/drawing/2014/main" val="600251138"/>
                    </a:ext>
                  </a:extLst>
                </a:gridCol>
                <a:gridCol w="652799">
                  <a:extLst>
                    <a:ext uri="{9D8B030D-6E8A-4147-A177-3AD203B41FA5}">
                      <a16:colId xmlns:a16="http://schemas.microsoft.com/office/drawing/2014/main" val="896042861"/>
                    </a:ext>
                  </a:extLst>
                </a:gridCol>
                <a:gridCol w="669506">
                  <a:extLst>
                    <a:ext uri="{9D8B030D-6E8A-4147-A177-3AD203B41FA5}">
                      <a16:colId xmlns:a16="http://schemas.microsoft.com/office/drawing/2014/main" val="2949873663"/>
                    </a:ext>
                  </a:extLst>
                </a:gridCol>
                <a:gridCol w="669506">
                  <a:extLst>
                    <a:ext uri="{9D8B030D-6E8A-4147-A177-3AD203B41FA5}">
                      <a16:colId xmlns:a16="http://schemas.microsoft.com/office/drawing/2014/main" val="531026126"/>
                    </a:ext>
                  </a:extLst>
                </a:gridCol>
                <a:gridCol w="720864">
                  <a:extLst>
                    <a:ext uri="{9D8B030D-6E8A-4147-A177-3AD203B41FA5}">
                      <a16:colId xmlns:a16="http://schemas.microsoft.com/office/drawing/2014/main" val="501769896"/>
                    </a:ext>
                  </a:extLst>
                </a:gridCol>
                <a:gridCol w="720864">
                  <a:extLst>
                    <a:ext uri="{9D8B030D-6E8A-4147-A177-3AD203B41FA5}">
                      <a16:colId xmlns:a16="http://schemas.microsoft.com/office/drawing/2014/main" val="3334587395"/>
                    </a:ext>
                  </a:extLst>
                </a:gridCol>
                <a:gridCol w="705395">
                  <a:extLst>
                    <a:ext uri="{9D8B030D-6E8A-4147-A177-3AD203B41FA5}">
                      <a16:colId xmlns:a16="http://schemas.microsoft.com/office/drawing/2014/main" val="1678181946"/>
                    </a:ext>
                  </a:extLst>
                </a:gridCol>
                <a:gridCol w="705395">
                  <a:extLst>
                    <a:ext uri="{9D8B030D-6E8A-4147-A177-3AD203B41FA5}">
                      <a16:colId xmlns:a16="http://schemas.microsoft.com/office/drawing/2014/main" val="515534360"/>
                    </a:ext>
                  </a:extLst>
                </a:gridCol>
                <a:gridCol w="964658">
                  <a:extLst>
                    <a:ext uri="{9D8B030D-6E8A-4147-A177-3AD203B41FA5}">
                      <a16:colId xmlns:a16="http://schemas.microsoft.com/office/drawing/2014/main" val="88781887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 недели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Температура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Ветер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Облачность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15251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max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min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средняя </a:t>
                      </a:r>
                      <a:r>
                        <a:rPr lang="en-US" sz="1200">
                          <a:effectLst/>
                        </a:rPr>
                        <a:t>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осадков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(мм)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вид осадков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сила ветра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(м/сек)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направ-ление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ветра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684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17.03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9124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18.03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48968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19.03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0307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20.03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865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21.03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72660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Средние показатели за неделю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Самая высокая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Самая низкая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Средняя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t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Среднее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осадков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(мм)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Преобла-дающий вид осадков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Средняя сила ветра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Преобла</a:t>
                      </a:r>
                      <a:r>
                        <a:rPr lang="ru-RU" sz="1200" dirty="0">
                          <a:effectLst/>
                        </a:rPr>
                        <a:t>-дание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пасмурной погоды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320394"/>
                  </a:ext>
                </a:extLst>
              </a:tr>
            </a:tbl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A18E7C1-EFB6-4503-9D5C-8F6F03415194}"/>
              </a:ext>
            </a:extLst>
          </p:cNvPr>
          <p:cNvSpPr/>
          <p:nvPr/>
        </p:nvSpPr>
        <p:spPr>
          <a:xfrm>
            <a:off x="1" y="358212"/>
            <a:ext cx="12685538" cy="1655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Метеорологические наблюдения за период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i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17.03.2023 по 21.03.2023</a:t>
            </a:r>
            <a:r>
              <a:rPr lang="ru-RU" sz="2400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п.Унъюган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Электронный дневник наблюдения за погодой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8" name="Таблица 67">
            <a:extLst>
              <a:ext uri="{FF2B5EF4-FFF2-40B4-BE49-F238E27FC236}">
                <a16:creationId xmlns:a16="http://schemas.microsoft.com/office/drawing/2014/main" id="{39D9F6F4-F572-464F-B9F0-C669EDA7B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073926"/>
              </p:ext>
            </p:extLst>
          </p:nvPr>
        </p:nvGraphicFramePr>
        <p:xfrm>
          <a:off x="4830763" y="2363090"/>
          <a:ext cx="6753226" cy="4136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3793">
                  <a:extLst>
                    <a:ext uri="{9D8B030D-6E8A-4147-A177-3AD203B41FA5}">
                      <a16:colId xmlns:a16="http://schemas.microsoft.com/office/drawing/2014/main" val="3113975698"/>
                    </a:ext>
                  </a:extLst>
                </a:gridCol>
                <a:gridCol w="652300">
                  <a:extLst>
                    <a:ext uri="{9D8B030D-6E8A-4147-A177-3AD203B41FA5}">
                      <a16:colId xmlns:a16="http://schemas.microsoft.com/office/drawing/2014/main" val="3461161259"/>
                    </a:ext>
                  </a:extLst>
                </a:gridCol>
                <a:gridCol w="669629">
                  <a:extLst>
                    <a:ext uri="{9D8B030D-6E8A-4147-A177-3AD203B41FA5}">
                      <a16:colId xmlns:a16="http://schemas.microsoft.com/office/drawing/2014/main" val="2054189076"/>
                    </a:ext>
                  </a:extLst>
                </a:gridCol>
                <a:gridCol w="669629">
                  <a:extLst>
                    <a:ext uri="{9D8B030D-6E8A-4147-A177-3AD203B41FA5}">
                      <a16:colId xmlns:a16="http://schemas.microsoft.com/office/drawing/2014/main" val="3587947792"/>
                    </a:ext>
                  </a:extLst>
                </a:gridCol>
                <a:gridCol w="720996">
                  <a:extLst>
                    <a:ext uri="{9D8B030D-6E8A-4147-A177-3AD203B41FA5}">
                      <a16:colId xmlns:a16="http://schemas.microsoft.com/office/drawing/2014/main" val="3455344380"/>
                    </a:ext>
                  </a:extLst>
                </a:gridCol>
                <a:gridCol w="720996">
                  <a:extLst>
                    <a:ext uri="{9D8B030D-6E8A-4147-A177-3AD203B41FA5}">
                      <a16:colId xmlns:a16="http://schemas.microsoft.com/office/drawing/2014/main" val="2775030728"/>
                    </a:ext>
                  </a:extLst>
                </a:gridCol>
                <a:gridCol w="705524">
                  <a:extLst>
                    <a:ext uri="{9D8B030D-6E8A-4147-A177-3AD203B41FA5}">
                      <a16:colId xmlns:a16="http://schemas.microsoft.com/office/drawing/2014/main" val="1170928765"/>
                    </a:ext>
                  </a:extLst>
                </a:gridCol>
                <a:gridCol w="705524">
                  <a:extLst>
                    <a:ext uri="{9D8B030D-6E8A-4147-A177-3AD203B41FA5}">
                      <a16:colId xmlns:a16="http://schemas.microsoft.com/office/drawing/2014/main" val="3298816653"/>
                    </a:ext>
                  </a:extLst>
                </a:gridCol>
                <a:gridCol w="964835">
                  <a:extLst>
                    <a:ext uri="{9D8B030D-6E8A-4147-A177-3AD203B41FA5}">
                      <a16:colId xmlns:a16="http://schemas.microsoft.com/office/drawing/2014/main" val="1561131906"/>
                    </a:ext>
                  </a:extLst>
                </a:gridCol>
              </a:tblGrid>
              <a:tr h="19938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Дата недели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Температура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Осадки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Ветер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Облачность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1081042"/>
                  </a:ext>
                </a:extLst>
              </a:tr>
              <a:tr h="616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max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min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средняя </a:t>
                      </a:r>
                      <a:r>
                        <a:rPr lang="en-US" sz="1200">
                          <a:effectLst/>
                        </a:rPr>
                        <a:t>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осадков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(мм)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вид осадков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сила ветра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(м/сек)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направ-ление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ветра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269661"/>
                  </a:ext>
                </a:extLst>
              </a:tr>
              <a:tr h="3654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17.03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*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9363046"/>
                  </a:ext>
                </a:extLst>
              </a:tr>
              <a:tr h="407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18.03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_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887836"/>
                  </a:ext>
                </a:extLst>
              </a:tr>
              <a:tr h="3654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19.03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-3,7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-2,2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*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2204118"/>
                  </a:ext>
                </a:extLst>
              </a:tr>
              <a:tr h="3654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20.03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-0,8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-1,9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*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2032529"/>
                  </a:ext>
                </a:extLst>
              </a:tr>
              <a:tr h="3654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21.03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-2,9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-7,7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effectLst/>
                        </a:rPr>
                        <a:t>*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5725827"/>
                  </a:ext>
                </a:extLst>
              </a:tr>
              <a:tr h="1450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Средние показатели за неделю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Самая высокая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Самая низкая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-7,7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Средняя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t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-0,4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Среднее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кол-во осадков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(мм)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Преобла</a:t>
                      </a:r>
                      <a:r>
                        <a:rPr lang="ru-RU" sz="1200" dirty="0">
                          <a:effectLst/>
                        </a:rPr>
                        <a:t>-дающий вид осадков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*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Средняя сила ветра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6,5 м/сек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Ежедневно меняющееся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Преобла</a:t>
                      </a:r>
                      <a:r>
                        <a:rPr lang="ru-RU" sz="1200" dirty="0">
                          <a:effectLst/>
                        </a:rPr>
                        <a:t>-дание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пасмурной погоды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261081"/>
                  </a:ext>
                </a:extLst>
              </a:tr>
            </a:tbl>
          </a:graphicData>
        </a:graphic>
      </p:graphicFrame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7374BDDE-2D9E-4C02-B7EE-A34B80289C0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189407" y="3599800"/>
            <a:ext cx="0" cy="161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" name="Овал 69">
            <a:extLst>
              <a:ext uri="{FF2B5EF4-FFF2-40B4-BE49-F238E27FC236}">
                <a16:creationId xmlns:a16="http://schemas.microsoft.com/office/drawing/2014/main" id="{790C85AE-A539-48A6-A996-D18D9971C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5407" y="3490012"/>
            <a:ext cx="180975" cy="1619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18BAE4B0-DF10-4126-BE9C-4F63AA103AD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175288" y="3961536"/>
            <a:ext cx="123825" cy="1238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" name="Овал 71">
            <a:extLst>
              <a:ext uri="{FF2B5EF4-FFF2-40B4-BE49-F238E27FC236}">
                <a16:creationId xmlns:a16="http://schemas.microsoft.com/office/drawing/2014/main" id="{09552A23-E8F7-4089-A97D-90FC3B634E3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905407" y="3923436"/>
            <a:ext cx="195395" cy="1619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6E2D1CCC-296E-43CD-BBC6-64327BF2C8C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237201" y="4384675"/>
            <a:ext cx="1905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" name="Овал 73">
            <a:extLst>
              <a:ext uri="{FF2B5EF4-FFF2-40B4-BE49-F238E27FC236}">
                <a16:creationId xmlns:a16="http://schemas.microsoft.com/office/drawing/2014/main" id="{596E1818-8CA5-456C-BC4C-FD68A3E25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3705" y="4303713"/>
            <a:ext cx="180975" cy="1619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54C1D85E-CDC1-400E-A64E-1F8A997A8B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090650" y="3348953"/>
            <a:ext cx="1905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" name="Овал 75">
            <a:extLst>
              <a:ext uri="{FF2B5EF4-FFF2-40B4-BE49-F238E27FC236}">
                <a16:creationId xmlns:a16="http://schemas.microsoft.com/office/drawing/2014/main" id="{BC8D3E11-D5BC-4DB8-99B4-F1B2B7732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32814" y="4620808"/>
            <a:ext cx="180975" cy="1619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8C2D1AF1-7094-4B97-91BB-A5EEC917288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67363" y="4682345"/>
            <a:ext cx="123825" cy="1143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" name="Овал 78">
            <a:extLst>
              <a:ext uri="{FF2B5EF4-FFF2-40B4-BE49-F238E27FC236}">
                <a16:creationId xmlns:a16="http://schemas.microsoft.com/office/drawing/2014/main" id="{D318B4AE-0BDE-4772-85C8-FD7DA6C37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9827" y="3159204"/>
            <a:ext cx="180975" cy="1619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92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522"/>
            <a:ext cx="12192000" cy="870858"/>
          </a:xfr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DD04D1-2DA3-4F57-93D2-5E82B27545FE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4" y="1703755"/>
            <a:ext cx="2864764" cy="25372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D2E45F-58D3-419D-B328-B9CEB0387878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343" y="1374545"/>
            <a:ext cx="3078585" cy="294712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A29F6C-8918-430C-BFC0-BCC50AC83A49}"/>
              </a:ext>
            </a:extLst>
          </p:cNvPr>
          <p:cNvSpPr/>
          <p:nvPr/>
        </p:nvSpPr>
        <p:spPr>
          <a:xfrm>
            <a:off x="1065552" y="456876"/>
            <a:ext cx="100608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Метеорологические наблюдения 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B43C76-2A32-436D-B9D1-706FF3537110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918" y="2201719"/>
            <a:ext cx="5940425" cy="423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3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366"/>
            <a:ext cx="12192000" cy="870858"/>
          </a:xfr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611766" y="256264"/>
            <a:ext cx="11580234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внеурочной деятельности Край, в котором я живу»</a:t>
            </a: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19E496-C01A-4259-8CC8-96AABE5A6A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84" t="14971" r="34605" b="2924"/>
          <a:stretch/>
        </p:blipFill>
        <p:spPr>
          <a:xfrm>
            <a:off x="4116708" y="1334038"/>
            <a:ext cx="3623443" cy="5277297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52A221-BED2-4E59-8160-00F6BF999A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53" t="14276" r="34246" b="4890"/>
          <a:stretch/>
        </p:blipFill>
        <p:spPr>
          <a:xfrm>
            <a:off x="258113" y="1255946"/>
            <a:ext cx="3787442" cy="534800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2F08461-BBAC-4224-B386-F5BA64A559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304" y="1334038"/>
            <a:ext cx="3693256" cy="51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6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280"/>
            <a:ext cx="12192000" cy="870858"/>
          </a:xfr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F6542E-E084-429D-908A-2B7E63EABE88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8" t="5416" r="36505" b="20468"/>
          <a:stretch/>
        </p:blipFill>
        <p:spPr bwMode="auto">
          <a:xfrm>
            <a:off x="5698420" y="1100534"/>
            <a:ext cx="6293707" cy="4705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1FF16E-5720-4B85-9DBD-5A93A958C7D9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77" t="10855" r="49627" b="19701"/>
          <a:stretch/>
        </p:blipFill>
        <p:spPr bwMode="auto">
          <a:xfrm>
            <a:off x="199873" y="1095051"/>
            <a:ext cx="4676927" cy="4705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482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0.8\school-student\СЕМИНАР\Карт_понедельник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528" y="905995"/>
            <a:ext cx="6800868" cy="566739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05050" y="142852"/>
            <a:ext cx="786741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905"/>
                <a:solidFill>
                  <a:srgbClr val="4BACC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Карта погоды</a:t>
            </a:r>
          </a:p>
          <a:p>
            <a:pPr algn="ctr"/>
            <a:r>
              <a:rPr lang="ru-RU" sz="2000" b="1" dirty="0">
                <a:ln w="1905"/>
                <a:solidFill>
                  <a:srgbClr val="4BACC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по фактическим данным за 17.03.2023 - ПОНЕДЕЛЬНИК в </a:t>
            </a:r>
            <a:r>
              <a:rPr lang="ru-RU" sz="2000" b="1" dirty="0" err="1">
                <a:ln w="1905"/>
                <a:solidFill>
                  <a:srgbClr val="4BACC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п.Унъюган</a:t>
            </a:r>
            <a:endParaRPr lang="ru-RU" sz="2000" b="1" dirty="0">
              <a:ln w="1905"/>
              <a:solidFill>
                <a:srgbClr val="4BACC6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5951984" y="3877811"/>
          <a:ext cx="4572000" cy="26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2541</TotalTime>
  <Words>593</Words>
  <Application>Microsoft Office PowerPoint</Application>
  <PresentationFormat>Широкоэкранный</PresentationFormat>
  <Paragraphs>252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Trebuchet MS</vt:lpstr>
      <vt:lpstr>Тема Office</vt:lpstr>
      <vt:lpstr>1_Тема Office</vt:lpstr>
      <vt:lpstr>НЕДЕЛЯ ОТКРЫТЫХ ВСТРЕЧ  «МЫ ВМЕСТЕ: ПАРТНЁРСКИЕ И МЕТОДИЧЕСКИЕ КОНТАКТЫ РАЗВИВАЮТСЯ»</vt:lpstr>
      <vt:lpstr>НЕДЕЛЯ ОТКРЫТЫХ ВСТРЕЧ  «МЫ ВМЕСТЕ: ПАРТНЁРСКИЕ И МЕТОДИЧЕСКИЕ КОНТАКТЫ РАЗВИВАЮТСЯ»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Ботова Анна Викторовна</dc:creator>
  <cp:lastModifiedBy>Teacher</cp:lastModifiedBy>
  <cp:revision>141</cp:revision>
  <cp:lastPrinted>2023-07-12T12:50:19Z</cp:lastPrinted>
  <dcterms:created xsi:type="dcterms:W3CDTF">2023-03-23T08:12:55Z</dcterms:created>
  <dcterms:modified xsi:type="dcterms:W3CDTF">2023-10-17T09:24:43Z</dcterms:modified>
</cp:coreProperties>
</file>